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0" r:id="rId6"/>
    <p:sldId id="262" r:id="rId7"/>
    <p:sldId id="261" r:id="rId8"/>
    <p:sldId id="263" r:id="rId9"/>
    <p:sldId id="264" r:id="rId10"/>
    <p:sldId id="266" r:id="rId11"/>
    <p:sldId id="267" r:id="rId12"/>
    <p:sldId id="268" r:id="rId13"/>
    <p:sldId id="269" r:id="rId14"/>
    <p:sldId id="270" r:id="rId15"/>
    <p:sldId id="275" r:id="rId16"/>
    <p:sldId id="276" r:id="rId17"/>
    <p:sldId id="277" r:id="rId18"/>
    <p:sldId id="278" r:id="rId19"/>
    <p:sldId id="272" r:id="rId20"/>
    <p:sldId id="273" r:id="rId21"/>
    <p:sldId id="274" r:id="rId22"/>
    <p:sldId id="271" r:id="rId23"/>
  </p:sldIdLst>
  <p:sldSz cx="6858000" cy="9144000" type="letter"/>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5"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0" autoAdjust="0"/>
    <p:restoredTop sz="94340" autoAdjust="0"/>
  </p:normalViewPr>
  <p:slideViewPr>
    <p:cSldViewPr snapToGrid="0">
      <p:cViewPr>
        <p:scale>
          <a:sx n="90" d="100"/>
          <a:sy n="90" d="100"/>
        </p:scale>
        <p:origin x="1290" y="66"/>
      </p:cViewPr>
      <p:guideLst>
        <p:guide orient="horz" pos="2925"/>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srcRect/>
          <a:stretch>
            <a:fillRect/>
          </a:stretch>
        </p:blipFill>
        <p:spPr bwMode="auto">
          <a:xfrm>
            <a:off x="0" y="8362950"/>
            <a:ext cx="6858000" cy="781050"/>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duotone>
              <a:schemeClr val="accent1">
                <a:shade val="45000"/>
                <a:satMod val="135000"/>
              </a:schemeClr>
              <a:prstClr val="white"/>
            </a:duotone>
          </a:blip>
          <a:srcRect l="3816" t="21756"/>
          <a:stretch>
            <a:fillRect/>
          </a:stretch>
        </p:blipFill>
        <p:spPr bwMode="auto">
          <a:xfrm>
            <a:off x="0" y="0"/>
            <a:ext cx="6830616" cy="1241165"/>
          </a:xfrm>
          <a:prstGeom prst="rect">
            <a:avLst/>
          </a:prstGeom>
          <a:noFill/>
          <a:ln w="9525">
            <a:noFill/>
            <a:miter lim="800000"/>
            <a:headEnd/>
            <a:tailEnd/>
          </a:ln>
        </p:spPr>
      </p:pic>
      <p:pic>
        <p:nvPicPr>
          <p:cNvPr id="9" name="0 Imagen" descr="Grupo.png"/>
          <p:cNvPicPr>
            <a:picLocks noChangeAspect="1"/>
          </p:cNvPicPr>
          <p:nvPr userDrawn="1"/>
        </p:nvPicPr>
        <p:blipFill>
          <a:blip r:embed="rId4" cstate="print"/>
          <a:stretch>
            <a:fillRect/>
          </a:stretch>
        </p:blipFill>
        <p:spPr>
          <a:xfrm>
            <a:off x="4941168" y="135439"/>
            <a:ext cx="1800200" cy="4041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342900" y="2133601"/>
            <a:ext cx="6172200" cy="603461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5" name="4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42900" y="366185"/>
            <a:ext cx="4514850" cy="780203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5" name="4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342900" y="2133601"/>
            <a:ext cx="6172200" cy="603461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5" name="4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541735" y="3875618"/>
            <a:ext cx="5829300" cy="2000249"/>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5" name="4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34290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348615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6" name="5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42900" y="2046817"/>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2899833"/>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483769" y="2046817"/>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8" name="7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a:prstGeom prst="rect">
            <a:avLst/>
          </a:prstGeom>
        </p:spPr>
        <p:txBody>
          <a:bodyPr/>
          <a:lstStyle/>
          <a:p>
            <a:r>
              <a:rPr lang="es-ES"/>
              <a:t>Haga clic para modificar el estilo de título del patrón</a:t>
            </a:r>
          </a:p>
        </p:txBody>
      </p:sp>
      <p:sp>
        <p:nvSpPr>
          <p:cNvPr id="3" name="2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4" name="3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3" name="2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2681287" y="364067"/>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342900" y="1913467"/>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6" name="5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342900" y="8475134"/>
            <a:ext cx="1600200" cy="486833"/>
          </a:xfrm>
          <a:prstGeom prst="rect">
            <a:avLst/>
          </a:prstGeom>
        </p:spPr>
        <p:txBody>
          <a:bodyPr/>
          <a:lstStyle/>
          <a:p>
            <a:fld id="{FE46F006-4762-44F9-B43C-1D08C4F4364C}" type="datetimeFigureOut">
              <a:rPr lang="es-ES" smtClean="0"/>
              <a:pPr/>
              <a:t>04/05/2018</a:t>
            </a:fld>
            <a:endParaRPr lang="es-ES"/>
          </a:p>
        </p:txBody>
      </p:sp>
      <p:sp>
        <p:nvSpPr>
          <p:cNvPr id="6" name="5 Marcador de pie de página"/>
          <p:cNvSpPr>
            <a:spLocks noGrp="1"/>
          </p:cNvSpPr>
          <p:nvPr>
            <p:ph type="ftr" sz="quarter" idx="11"/>
          </p:nvPr>
        </p:nvSpPr>
        <p:spPr>
          <a:xfrm>
            <a:off x="2343150" y="8475134"/>
            <a:ext cx="2171700" cy="486833"/>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4914900" y="8475134"/>
            <a:ext cx="1600200" cy="486833"/>
          </a:xfrm>
          <a:prstGeom prst="rect">
            <a:avLst/>
          </a:prstGeom>
        </p:spPr>
        <p:txBody>
          <a:bodyPr/>
          <a:lstStyle/>
          <a:p>
            <a:fld id="{5EB72AB5-0425-47F9-80A7-0D43F2CDD63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pagosunidad@conauto.m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pagosunidad@conauto.mx"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0 Imagen" descr="Grupo.png"/>
          <p:cNvPicPr>
            <a:picLocks noChangeAspect="1"/>
          </p:cNvPicPr>
          <p:nvPr/>
        </p:nvPicPr>
        <p:blipFill>
          <a:blip r:embed="rId3" cstate="print"/>
          <a:stretch>
            <a:fillRect/>
          </a:stretch>
        </p:blipFill>
        <p:spPr>
          <a:xfrm>
            <a:off x="319720" y="251520"/>
            <a:ext cx="4117392" cy="924282"/>
          </a:xfrm>
          <a:prstGeom prst="rect">
            <a:avLst/>
          </a:prstGeom>
        </p:spPr>
      </p:pic>
      <p:sp>
        <p:nvSpPr>
          <p:cNvPr id="10" name="9 Rectángulo"/>
          <p:cNvSpPr/>
          <p:nvPr/>
        </p:nvSpPr>
        <p:spPr>
          <a:xfrm>
            <a:off x="404664" y="1403648"/>
            <a:ext cx="1510991" cy="492443"/>
          </a:xfrm>
          <a:prstGeom prst="rect">
            <a:avLst/>
          </a:prstGeom>
        </p:spPr>
        <p:txBody>
          <a:bodyPr wrap="none">
            <a:spAutoFit/>
          </a:bodyPr>
          <a:lstStyle/>
          <a:p>
            <a:r>
              <a:rPr lang="es-MX" sz="1400" b="1" dirty="0"/>
              <a:t>Circular 030/2018</a:t>
            </a:r>
          </a:p>
          <a:p>
            <a:r>
              <a:rPr lang="es-MX" sz="1200" dirty="0"/>
              <a:t>04 de mayo de 2018</a:t>
            </a:r>
            <a:endParaRPr lang="es-ES" sz="1200" dirty="0"/>
          </a:p>
        </p:txBody>
      </p:sp>
      <p:sp>
        <p:nvSpPr>
          <p:cNvPr id="11" name="10 Rectángulo"/>
          <p:cNvSpPr/>
          <p:nvPr/>
        </p:nvSpPr>
        <p:spPr>
          <a:xfrm>
            <a:off x="432048" y="1942544"/>
            <a:ext cx="3429000" cy="1231106"/>
          </a:xfrm>
          <a:prstGeom prst="rect">
            <a:avLst/>
          </a:prstGeom>
        </p:spPr>
        <p:txBody>
          <a:bodyPr>
            <a:spAutoFit/>
          </a:bodyPr>
          <a:lstStyle/>
          <a:p>
            <a:r>
              <a:rPr lang="x-none" sz="1400" b="1">
                <a:latin typeface="+mj-lt"/>
              </a:rPr>
              <a:t>Atención</a:t>
            </a:r>
            <a:r>
              <a:rPr lang="x-none" sz="1400" b="1" dirty="0">
                <a:latin typeface="+mj-lt"/>
              </a:rPr>
              <a:t>:</a:t>
            </a:r>
          </a:p>
          <a:p>
            <a:pPr marL="177800"/>
            <a:r>
              <a:rPr lang="es-MX" sz="1200" dirty="0">
                <a:latin typeface="+mj-lt"/>
              </a:rPr>
              <a:t>Director General </a:t>
            </a:r>
            <a:endParaRPr lang="es-ES" sz="1200" dirty="0">
              <a:latin typeface="+mj-lt"/>
            </a:endParaRPr>
          </a:p>
          <a:p>
            <a:pPr marL="177800"/>
            <a:r>
              <a:rPr lang="es-MX" sz="1200" dirty="0">
                <a:latin typeface="+mj-lt"/>
              </a:rPr>
              <a:t>Gerente General </a:t>
            </a:r>
            <a:endParaRPr lang="es-ES" sz="1200" dirty="0">
              <a:latin typeface="+mj-lt"/>
            </a:endParaRPr>
          </a:p>
          <a:p>
            <a:pPr marL="177800"/>
            <a:r>
              <a:rPr lang="es-MX" sz="1200" dirty="0">
                <a:latin typeface="+mj-lt"/>
              </a:rPr>
              <a:t>Gerente de Ventas </a:t>
            </a:r>
            <a:endParaRPr lang="es-ES" sz="1200" dirty="0">
              <a:latin typeface="+mj-lt"/>
            </a:endParaRPr>
          </a:p>
          <a:p>
            <a:pPr marL="177800"/>
            <a:r>
              <a:rPr lang="es-MX" sz="1200" dirty="0">
                <a:latin typeface="+mj-lt"/>
              </a:rPr>
              <a:t>Gerente de Autofinanciamiento</a:t>
            </a:r>
            <a:endParaRPr lang="es-ES" sz="1200" dirty="0">
              <a:latin typeface="+mj-lt"/>
            </a:endParaRPr>
          </a:p>
          <a:p>
            <a:pPr marL="177800"/>
            <a:r>
              <a:rPr lang="es-MX" sz="1200" dirty="0">
                <a:latin typeface="+mj-lt"/>
              </a:rPr>
              <a:t>F&amp;I</a:t>
            </a:r>
            <a:endParaRPr lang="es-ES" sz="1200" dirty="0">
              <a:latin typeface="+mj-lt"/>
            </a:endParaRPr>
          </a:p>
        </p:txBody>
      </p:sp>
      <p:sp>
        <p:nvSpPr>
          <p:cNvPr id="12" name="11 Rectángulo redondeado"/>
          <p:cNvSpPr/>
          <p:nvPr/>
        </p:nvSpPr>
        <p:spPr>
          <a:xfrm>
            <a:off x="692696" y="6444208"/>
            <a:ext cx="5472608" cy="12241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3"/>
          <p:cNvSpPr>
            <a:spLocks noChangeArrowheads="1"/>
          </p:cNvSpPr>
          <p:nvPr/>
        </p:nvSpPr>
        <p:spPr bwMode="auto">
          <a:xfrm>
            <a:off x="692696" y="6541486"/>
            <a:ext cx="54726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_tradnl" sz="3600" b="1" dirty="0">
                <a:latin typeface="+mj-lt"/>
              </a:rPr>
              <a:t>Grandes Mejoras</a:t>
            </a:r>
            <a:endParaRPr lang="es-ES_tradnl" sz="2800" b="1" dirty="0">
              <a:latin typeface="+mj-lt"/>
            </a:endParaRPr>
          </a:p>
          <a:p>
            <a:pPr lvl="0" algn="ctr" fontAlgn="base">
              <a:spcBef>
                <a:spcPct val="0"/>
              </a:spcBef>
              <a:spcAft>
                <a:spcPct val="0"/>
              </a:spcAft>
            </a:pPr>
            <a:r>
              <a:rPr lang="es-ES_tradnl" sz="2400" b="1" dirty="0">
                <a:latin typeface="+mj-lt"/>
              </a:rPr>
              <a:t>Grupo </a:t>
            </a:r>
            <a:r>
              <a:rPr lang="es-ES_tradnl" sz="2400" b="1" dirty="0" err="1">
                <a:latin typeface="+mj-lt"/>
              </a:rPr>
              <a:t>Conauto</a:t>
            </a:r>
            <a:endParaRPr kumimoji="0" lang="es-MX" sz="2800" b="1" i="0" u="none" strike="noStrike" cap="none" normalizeH="0" baseline="0" dirty="0">
              <a:ln>
                <a:noFill/>
              </a:ln>
              <a:effectLst/>
              <a:latin typeface="+mj-lt"/>
              <a:cs typeface="Arial" pitchFamily="34" charset="0"/>
            </a:endParaRPr>
          </a:p>
        </p:txBody>
      </p:sp>
      <p:sp>
        <p:nvSpPr>
          <p:cNvPr id="7" name="6 Rectángulo"/>
          <p:cNvSpPr/>
          <p:nvPr/>
        </p:nvSpPr>
        <p:spPr>
          <a:xfrm>
            <a:off x="476672" y="8676456"/>
            <a:ext cx="5904656" cy="341632"/>
          </a:xfrm>
          <a:prstGeom prst="rect">
            <a:avLst/>
          </a:prstGeom>
        </p:spPr>
        <p:txBody>
          <a:bodyPr wrap="square">
            <a:spAutoFit/>
          </a:bodyPr>
          <a:lstStyle/>
          <a:p>
            <a:pPr lvl="0" algn="ctr">
              <a:lnSpc>
                <a:spcPct val="90000"/>
              </a:lnSpc>
              <a:spcBef>
                <a:spcPct val="0"/>
              </a:spcBef>
              <a:defRPr/>
            </a:pPr>
            <a:r>
              <a:rPr lang="es-ES_tradnl" sz="900" dirty="0">
                <a:solidFill>
                  <a:srgbClr val="002060"/>
                </a:solidFill>
                <a:latin typeface="Arial Narrow" pitchFamily="34" charset="0"/>
              </a:rPr>
              <a:t>Plan de Incentivos  y Apoyos  de Grupo Conauto vigente para Operaciones </a:t>
            </a:r>
            <a:r>
              <a:rPr lang="es-ES_tradnl" sz="900" b="1" u="sng" dirty="0">
                <a:solidFill>
                  <a:srgbClr val="002060"/>
                </a:solidFill>
                <a:latin typeface="Arial Narrow" pitchFamily="34" charset="0"/>
              </a:rPr>
              <a:t>a partir del 4 de </a:t>
            </a:r>
            <a:r>
              <a:rPr lang="es-ES_tradnl" sz="900" b="1" u="sng" dirty="0" err="1">
                <a:solidFill>
                  <a:srgbClr val="002060"/>
                </a:solidFill>
                <a:latin typeface="Arial Narrow" pitchFamily="34" charset="0"/>
              </a:rPr>
              <a:t>mayoo</a:t>
            </a:r>
            <a:r>
              <a:rPr lang="es-ES_tradnl" sz="900" b="1" u="sng" dirty="0">
                <a:solidFill>
                  <a:srgbClr val="002060"/>
                </a:solidFill>
                <a:latin typeface="Arial Narrow" pitchFamily="34" charset="0"/>
              </a:rPr>
              <a:t> de 2018.</a:t>
            </a:r>
          </a:p>
          <a:p>
            <a:pPr lvl="0" algn="ctr">
              <a:lnSpc>
                <a:spcPct val="90000"/>
              </a:lnSpc>
              <a:spcBef>
                <a:spcPct val="0"/>
              </a:spcBef>
              <a:defRPr/>
            </a:pPr>
            <a:r>
              <a:rPr lang="es-ES_tradnl" sz="900" u="sng" dirty="0">
                <a:solidFill>
                  <a:srgbClr val="002060"/>
                </a:solidFill>
                <a:latin typeface="Arial Narrow" pitchFamily="34" charset="0"/>
              </a:rPr>
              <a:t>Este Plan podrá será analizado, modificado y publicado por Grupo </a:t>
            </a:r>
            <a:r>
              <a:rPr lang="es-ES_tradnl" sz="900" u="sng" dirty="0" err="1">
                <a:solidFill>
                  <a:srgbClr val="002060"/>
                </a:solidFill>
                <a:latin typeface="Arial Narrow" pitchFamily="34" charset="0"/>
              </a:rPr>
              <a:t>Conauto</a:t>
            </a:r>
            <a:r>
              <a:rPr lang="es-ES_tradnl" sz="900" u="sng" dirty="0">
                <a:solidFill>
                  <a:srgbClr val="002060"/>
                </a:solidFill>
                <a:latin typeface="Arial Narrow"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ford-fiesta-2018-auto-compacto-exterior-frente-rojo-parrilla-faros-llantas-ciudad.jpg"/>
          <p:cNvPicPr>
            <a:picLocks noChangeAspect="1"/>
          </p:cNvPicPr>
          <p:nvPr/>
        </p:nvPicPr>
        <p:blipFill>
          <a:blip r:embed="rId2" cstate="print"/>
          <a:stretch>
            <a:fillRect/>
          </a:stretch>
        </p:blipFill>
        <p:spPr>
          <a:xfrm>
            <a:off x="0" y="5084064"/>
            <a:ext cx="6858000" cy="3456432"/>
          </a:xfrm>
          <a:prstGeom prst="rect">
            <a:avLst/>
          </a:prstGeom>
        </p:spPr>
      </p:pic>
      <p:sp>
        <p:nvSpPr>
          <p:cNvPr id="4" name="3 Forma libre"/>
          <p:cNvSpPr/>
          <p:nvPr/>
        </p:nvSpPr>
        <p:spPr>
          <a:xfrm>
            <a:off x="0" y="3785616"/>
            <a:ext cx="6858000" cy="1298448"/>
          </a:xfrm>
          <a:custGeom>
            <a:avLst/>
            <a:gdLst>
              <a:gd name="connsiteX0" fmla="*/ 0 w 2066544"/>
              <a:gd name="connsiteY0" fmla="*/ 1682496 h 1682496"/>
              <a:gd name="connsiteX1" fmla="*/ 1033272 w 2066544"/>
              <a:gd name="connsiteY1" fmla="*/ 0 h 1682496"/>
              <a:gd name="connsiteX2" fmla="*/ 2066544 w 2066544"/>
              <a:gd name="connsiteY2" fmla="*/ 1682496 h 1682496"/>
              <a:gd name="connsiteX3" fmla="*/ 0 w 2066544"/>
              <a:gd name="connsiteY3" fmla="*/ 1682496 h 1682496"/>
              <a:gd name="connsiteX0" fmla="*/ 0 w 6858000"/>
              <a:gd name="connsiteY0" fmla="*/ 5687568 h 5687568"/>
              <a:gd name="connsiteX1" fmla="*/ 6858000 w 6858000"/>
              <a:gd name="connsiteY1" fmla="*/ 0 h 5687568"/>
              <a:gd name="connsiteX2" fmla="*/ 2066544 w 6858000"/>
              <a:gd name="connsiteY2" fmla="*/ 5687568 h 5687568"/>
              <a:gd name="connsiteX3" fmla="*/ 0 w 6858000"/>
              <a:gd name="connsiteY3" fmla="*/ 5687568 h 5687568"/>
              <a:gd name="connsiteX0" fmla="*/ 0 w 6858000"/>
              <a:gd name="connsiteY0" fmla="*/ 5687568 h 5687568"/>
              <a:gd name="connsiteX1" fmla="*/ 6858000 w 6858000"/>
              <a:gd name="connsiteY1" fmla="*/ 0 h 5687568"/>
              <a:gd name="connsiteX2" fmla="*/ 6858000 w 6858000"/>
              <a:gd name="connsiteY2" fmla="*/ 5687568 h 5687568"/>
              <a:gd name="connsiteX3" fmla="*/ 0 w 6858000"/>
              <a:gd name="connsiteY3" fmla="*/ 5687568 h 5687568"/>
              <a:gd name="connsiteX0" fmla="*/ 0 w 6858000"/>
              <a:gd name="connsiteY0" fmla="*/ 2029968 h 2029968"/>
              <a:gd name="connsiteX1" fmla="*/ 6858000 w 6858000"/>
              <a:gd name="connsiteY1" fmla="*/ 0 h 2029968"/>
              <a:gd name="connsiteX2" fmla="*/ 6858000 w 6858000"/>
              <a:gd name="connsiteY2" fmla="*/ 2029968 h 2029968"/>
              <a:gd name="connsiteX3" fmla="*/ 0 w 6858000"/>
              <a:gd name="connsiteY3" fmla="*/ 2029968 h 2029968"/>
            </a:gdLst>
            <a:ahLst/>
            <a:cxnLst>
              <a:cxn ang="0">
                <a:pos x="connsiteX0" y="connsiteY0"/>
              </a:cxn>
              <a:cxn ang="0">
                <a:pos x="connsiteX1" y="connsiteY1"/>
              </a:cxn>
              <a:cxn ang="0">
                <a:pos x="connsiteX2" y="connsiteY2"/>
              </a:cxn>
              <a:cxn ang="0">
                <a:pos x="connsiteX3" y="connsiteY3"/>
              </a:cxn>
            </a:cxnLst>
            <a:rect l="l" t="t" r="r" b="b"/>
            <a:pathLst>
              <a:path w="6858000" h="2029968">
                <a:moveTo>
                  <a:pt x="0" y="2029968"/>
                </a:moveTo>
                <a:lnTo>
                  <a:pt x="6858000" y="0"/>
                </a:lnTo>
                <a:lnTo>
                  <a:pt x="6858000" y="2029968"/>
                </a:lnTo>
                <a:lnTo>
                  <a:pt x="0" y="2029968"/>
                </a:lnTo>
                <a:close/>
              </a:path>
            </a:pathLst>
          </a:cu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 name="Rectangle 3"/>
          <p:cNvSpPr>
            <a:spLocks noChangeArrowheads="1"/>
          </p:cNvSpPr>
          <p:nvPr/>
        </p:nvSpPr>
        <p:spPr bwMode="auto">
          <a:xfrm>
            <a:off x="1348816" y="2072441"/>
            <a:ext cx="54726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_tradnl" sz="3600" b="1" dirty="0">
                <a:solidFill>
                  <a:srgbClr val="0070C0"/>
                </a:solidFill>
                <a:latin typeface="+mj-lt"/>
              </a:rPr>
              <a:t>Clientes Platino</a:t>
            </a:r>
            <a:endParaRPr kumimoji="0" lang="es-MX" sz="4000" b="1" i="0" u="none" strike="noStrike" cap="none" normalizeH="0" baseline="0" dirty="0">
              <a:ln>
                <a:noFill/>
              </a:ln>
              <a:solidFill>
                <a:srgbClr val="0070C0"/>
              </a:solidFill>
              <a:effectLst/>
              <a:latin typeface="+mj-lt"/>
              <a:cs typeface="Arial" pitchFamily="34" charset="0"/>
            </a:endParaRPr>
          </a:p>
        </p:txBody>
      </p:sp>
      <p:sp>
        <p:nvSpPr>
          <p:cNvPr id="6" name="Rectangle 3"/>
          <p:cNvSpPr>
            <a:spLocks noChangeArrowheads="1"/>
          </p:cNvSpPr>
          <p:nvPr/>
        </p:nvSpPr>
        <p:spPr bwMode="auto">
          <a:xfrm>
            <a:off x="274320" y="1868594"/>
            <a:ext cx="1808912"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_tradnl" sz="11500" b="1" dirty="0">
                <a:solidFill>
                  <a:srgbClr val="002060"/>
                </a:solidFill>
                <a:latin typeface="Arial Black" pitchFamily="34" charset="0"/>
              </a:rPr>
              <a:t>2.</a:t>
            </a:r>
            <a:endParaRPr kumimoji="0" lang="es-MX" sz="13800" b="1" i="0" u="none" strike="noStrike" cap="none" normalizeH="0" baseline="0" dirty="0">
              <a:ln>
                <a:noFill/>
              </a:ln>
              <a:solidFill>
                <a:srgbClr val="002060"/>
              </a:solidFill>
              <a:effectLst/>
              <a:latin typeface="Arial Black"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1721" y="1510792"/>
            <a:ext cx="6254557"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Para </a:t>
            </a: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Grupo </a:t>
            </a:r>
            <a:r>
              <a:rPr kumimoji="0" lang="es-MX" sz="12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Conauto</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es importante reconocer la </a:t>
            </a: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lealtad</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de nuestros clientes, por lo que hemos mejorado las características y requisitos para ser un </a:t>
            </a: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“Cliente Platino”</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 partir de la presente circular, tendremos una </a:t>
            </a: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nueva clasificación</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para nuestros clientes que deciden continuar estrenando un vehículo Ford último modelo, misma que depende del tiempo que haya transcurrido desde la liquidación de su último plan de Grupo </a:t>
            </a:r>
            <a:r>
              <a:rPr kumimoji="0" lang="es-MX"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Conauto</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4 Imagen"/>
          <p:cNvPicPr/>
          <p:nvPr/>
        </p:nvPicPr>
        <p:blipFill>
          <a:blip r:embed="rId2" cstate="print">
            <a:extLst>
              <a:ext uri="{28A0092B-C50C-407E-A947-70E740481C1C}">
                <a14:useLocalDpi xmlns:a14="http://schemas.microsoft.com/office/drawing/2010/main" val="0"/>
              </a:ext>
            </a:extLst>
          </a:blip>
          <a:srcRect r="2590"/>
          <a:stretch>
            <a:fillRect/>
          </a:stretch>
        </p:blipFill>
        <p:spPr bwMode="auto">
          <a:xfrm>
            <a:off x="283780" y="2986219"/>
            <a:ext cx="6290442" cy="2904690"/>
          </a:xfrm>
          <a:prstGeom prst="rect">
            <a:avLst/>
          </a:prstGeom>
          <a:noFill/>
          <a:ln>
            <a:noFill/>
          </a:ln>
        </p:spPr>
      </p:pic>
      <p:sp>
        <p:nvSpPr>
          <p:cNvPr id="1026" name="Rectangle 2"/>
          <p:cNvSpPr>
            <a:spLocks noChangeArrowheads="1"/>
          </p:cNvSpPr>
          <p:nvPr/>
        </p:nvSpPr>
        <p:spPr bwMode="auto">
          <a:xfrm>
            <a:off x="301721" y="6467470"/>
            <a:ext cx="6254557"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 continuación, te presentamos los requisitos para acceder a cada una de las nuevas clasificaciones de </a:t>
            </a: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“Cliente Platino”</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Tx/>
              <a:buChar char="•"/>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Moratorios generados.</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Tx/>
              <a:buChar char="•"/>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Ingresos.</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Tx/>
              <a:buChar char="•"/>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Buró de crédito.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Tx/>
              <a:buChar char="•"/>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Adjudicación garantizada plan Con Auto Ahorro.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Tx/>
              <a:buChar char="•"/>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Pago inicial plan Entrega Inmediata.</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Tx/>
              <a:buChar char="•"/>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Enganche plan </a:t>
            </a:r>
            <a:r>
              <a:rPr kumimoji="0" lang="es-MX"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Autopción</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0"/>
          <p:cNvPicPr/>
          <p:nvPr/>
        </p:nvPicPr>
        <p:blipFill>
          <a:blip r:embed="rId2" cstate="print"/>
          <a:srcRect t="19365" b="26468"/>
          <a:stretch>
            <a:fillRect/>
          </a:stretch>
        </p:blipFill>
        <p:spPr bwMode="auto">
          <a:xfrm>
            <a:off x="1052623" y="3424075"/>
            <a:ext cx="4752754" cy="1674058"/>
          </a:xfrm>
          <a:prstGeom prst="rect">
            <a:avLst/>
          </a:prstGeom>
          <a:noFill/>
          <a:ln w="9525">
            <a:noFill/>
            <a:miter lim="800000"/>
            <a:headEnd/>
            <a:tailEnd/>
          </a:ln>
          <a:effectLst/>
        </p:spPr>
      </p:pic>
      <p:pic>
        <p:nvPicPr>
          <p:cNvPr id="6" name="Picture 58"/>
          <p:cNvPicPr/>
          <p:nvPr/>
        </p:nvPicPr>
        <p:blipFill>
          <a:blip r:embed="rId3" cstate="print"/>
          <a:srcRect t="16701" b="24248"/>
          <a:stretch>
            <a:fillRect/>
          </a:stretch>
        </p:blipFill>
        <p:spPr bwMode="auto">
          <a:xfrm>
            <a:off x="1052623" y="5306411"/>
            <a:ext cx="4752754" cy="1823018"/>
          </a:xfrm>
          <a:prstGeom prst="rect">
            <a:avLst/>
          </a:prstGeom>
          <a:noFill/>
          <a:ln w="9525">
            <a:noFill/>
            <a:miter lim="800000"/>
            <a:headEnd/>
            <a:tailEnd/>
          </a:ln>
          <a:effectLst/>
        </p:spPr>
      </p:pic>
      <p:sp>
        <p:nvSpPr>
          <p:cNvPr id="24577" name="Rectangle 1"/>
          <p:cNvSpPr>
            <a:spLocks noChangeArrowheads="1"/>
          </p:cNvSpPr>
          <p:nvPr/>
        </p:nvSpPr>
        <p:spPr bwMode="auto">
          <a:xfrm>
            <a:off x="301721" y="7503229"/>
            <a:ext cx="62545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Para el caso de clientes en la clasificación “Platino”, debido al tiempo que ha transcurrido desde su última autorización, deberá comprobar sus ingresos actuales y se analizarán sus compromisos en las Sociedades de Información Crediticia. </a:t>
            </a: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pic>
        <p:nvPicPr>
          <p:cNvPr id="9" name="Picture 7">
            <a:extLst>
              <a:ext uri="{FF2B5EF4-FFF2-40B4-BE49-F238E27FC236}">
                <a16:creationId xmlns:a16="http://schemas.microsoft.com/office/drawing/2014/main" id="{34C10477-C347-4E5C-8E29-41939F707B26}"/>
              </a:ext>
            </a:extLst>
          </p:cNvPr>
          <p:cNvPicPr>
            <a:picLocks noChangeAspect="1" noChangeArrowheads="1"/>
          </p:cNvPicPr>
          <p:nvPr/>
        </p:nvPicPr>
        <p:blipFill>
          <a:blip r:embed="rId4"/>
          <a:srcRect t="9889" b="16094"/>
          <a:stretch>
            <a:fillRect/>
          </a:stretch>
        </p:blipFill>
        <p:spPr bwMode="auto">
          <a:xfrm>
            <a:off x="1052623" y="1287863"/>
            <a:ext cx="4752754" cy="208850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3"/>
          <p:cNvPicPr/>
          <p:nvPr/>
        </p:nvPicPr>
        <p:blipFill>
          <a:blip r:embed="rId2" cstate="print"/>
          <a:srcRect t="21584" b="28689"/>
          <a:stretch>
            <a:fillRect/>
          </a:stretch>
        </p:blipFill>
        <p:spPr bwMode="auto">
          <a:xfrm>
            <a:off x="1063256" y="1410443"/>
            <a:ext cx="4731488" cy="1531658"/>
          </a:xfrm>
          <a:prstGeom prst="rect">
            <a:avLst/>
          </a:prstGeom>
          <a:noFill/>
          <a:ln w="9525">
            <a:noFill/>
            <a:miter lim="800000"/>
            <a:headEnd/>
            <a:tailEnd/>
          </a:ln>
          <a:effectLst/>
        </p:spPr>
      </p:pic>
      <p:pic>
        <p:nvPicPr>
          <p:cNvPr id="10" name="Picture 65"/>
          <p:cNvPicPr/>
          <p:nvPr/>
        </p:nvPicPr>
        <p:blipFill>
          <a:blip r:embed="rId3" cstate="print"/>
          <a:srcRect t="21806" b="28911"/>
          <a:stretch>
            <a:fillRect/>
          </a:stretch>
        </p:blipFill>
        <p:spPr bwMode="auto">
          <a:xfrm>
            <a:off x="1063256" y="4892123"/>
            <a:ext cx="4731488" cy="1517738"/>
          </a:xfrm>
          <a:prstGeom prst="rect">
            <a:avLst/>
          </a:prstGeom>
          <a:noFill/>
          <a:ln w="9525">
            <a:noFill/>
            <a:miter lim="800000"/>
            <a:headEnd/>
            <a:tailEnd/>
          </a:ln>
          <a:effectLst/>
        </p:spPr>
      </p:pic>
      <p:sp>
        <p:nvSpPr>
          <p:cNvPr id="25601" name="Rectangle 1"/>
          <p:cNvSpPr>
            <a:spLocks noChangeArrowheads="1"/>
          </p:cNvSpPr>
          <p:nvPr/>
        </p:nvSpPr>
        <p:spPr bwMode="auto">
          <a:xfrm>
            <a:off x="301721" y="6495325"/>
            <a:ext cx="625455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657600" algn="l"/>
              </a:tabLst>
            </a:pP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Clientes con plan vigente:</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Los clientes con un plan vigente también podrán ser considerados como </a:t>
            </a: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“Clientes Platino”</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para ello deberán cumplir con lo siguiente:</a:t>
            </a:r>
          </a:p>
          <a:p>
            <a:pPr marL="0" marR="0" lvl="0" indent="0" algn="just" defTabSz="914400" rtl="0" eaLnBrk="0" fontAlgn="base" latinLnBrk="0" hangingPunct="0">
              <a:lnSpc>
                <a:spcPct val="100000"/>
              </a:lnSpc>
              <a:spcBef>
                <a:spcPct val="0"/>
              </a:spcBef>
              <a:spcAft>
                <a:spcPct val="0"/>
              </a:spcAft>
              <a:buClrTx/>
              <a:buSzTx/>
              <a:buFontTx/>
              <a:buNone/>
              <a:tabLst>
                <a:tab pos="3657600" algn="l"/>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66700" marR="0" lvl="0" indent="-180975" algn="just" defTabSz="914400" rtl="0" eaLnBrk="0" fontAlgn="base" latinLnBrk="0" hangingPunct="0">
              <a:lnSpc>
                <a:spcPct val="100000"/>
              </a:lnSpc>
              <a:spcBef>
                <a:spcPct val="0"/>
              </a:spcBef>
              <a:spcAft>
                <a:spcPct val="0"/>
              </a:spcAft>
              <a:buClrTx/>
              <a:buSzTx/>
              <a:buFont typeface="+mj-lt"/>
              <a:buAutoNum type="arabicPeriod"/>
              <a:tabLst>
                <a:tab pos="3657600" algn="l"/>
              </a:tabLst>
            </a:pP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Clientes vigentes en estatus de adjudicados propietarios que deseen liquidar su plan para adquirir uno nuevo con los beneficios de “Cliente Platino Premium”, deberán cumplir con lo siguiente:</a:t>
            </a:r>
          </a:p>
          <a:p>
            <a:pPr marL="361950" marR="0" lvl="0" indent="-180975" algn="just" defTabSz="914400" rtl="0" eaLnBrk="0" fontAlgn="base" latinLnBrk="0" hangingPunct="0">
              <a:lnSpc>
                <a:spcPct val="100000"/>
              </a:lnSpc>
              <a:spcBef>
                <a:spcPct val="0"/>
              </a:spcBef>
              <a:spcAft>
                <a:spcPct val="0"/>
              </a:spcAft>
              <a:buClrTx/>
              <a:buSzTx/>
              <a:buFontTx/>
              <a:buChar char="•"/>
              <a:tabLst>
                <a:tab pos="3657600" algn="l"/>
              </a:tabLst>
            </a:pPr>
            <a:endParaRPr lang="es-MX" sz="1200" b="1" dirty="0">
              <a:latin typeface="Calibri" pitchFamily="34" charset="0"/>
              <a:cs typeface="Times New Roman" pitchFamily="18" charset="0"/>
            </a:endParaRPr>
          </a:p>
          <a:p>
            <a:pPr marL="542925" lvl="1" indent="-180975" algn="just" fontAlgn="base">
              <a:spcBef>
                <a:spcPct val="0"/>
              </a:spcBef>
              <a:spcAft>
                <a:spcPct val="0"/>
              </a:spcAft>
              <a:buFont typeface="+mj-lt"/>
              <a:buAutoNum type="alphaLcParenR"/>
              <a:tabLst>
                <a:tab pos="3657600" algn="l"/>
              </a:tabLst>
            </a:pPr>
            <a:r>
              <a:rPr lang="es-MX" sz="1200" dirty="0">
                <a:latin typeface="Calibri" pitchFamily="34" charset="0"/>
                <a:ea typeface="Calibri" pitchFamily="34" charset="0"/>
                <a:cs typeface="Times New Roman" pitchFamily="18" charset="0"/>
              </a:rPr>
              <a:t>Tener una antigüedad mínima de 12 meses en el sistema como adjudicado propietario.</a:t>
            </a:r>
            <a:endParaRPr lang="es-MX" sz="600" dirty="0">
              <a:latin typeface="Arial" pitchFamily="34" charset="0"/>
              <a:cs typeface="Arial" pitchFamily="34" charset="0"/>
            </a:endParaRPr>
          </a:p>
          <a:p>
            <a:pPr marL="542925" lvl="1" indent="-180975" algn="just" eaLnBrk="0" fontAlgn="base" hangingPunct="0">
              <a:spcBef>
                <a:spcPct val="0"/>
              </a:spcBef>
              <a:spcAft>
                <a:spcPct val="0"/>
              </a:spcAft>
              <a:buFont typeface="+mj-lt"/>
              <a:buAutoNum type="alphaLcParenR"/>
              <a:tabLst>
                <a:tab pos="3657600" algn="l"/>
              </a:tabLst>
            </a:pPr>
            <a:r>
              <a:rPr lang="es-MX" sz="1200" dirty="0">
                <a:latin typeface="Calibri" pitchFamily="34" charset="0"/>
                <a:ea typeface="Calibri" pitchFamily="34" charset="0"/>
                <a:cs typeface="Times New Roman" pitchFamily="18" charset="0"/>
              </a:rPr>
              <a:t>Haber realizado puntualmente sus pagos (apegarse al punto de moratorios generados de esta circular).</a:t>
            </a:r>
          </a:p>
        </p:txBody>
      </p:sp>
      <p:pic>
        <p:nvPicPr>
          <p:cNvPr id="7" name="Picture 5">
            <a:extLst>
              <a:ext uri="{FF2B5EF4-FFF2-40B4-BE49-F238E27FC236}">
                <a16:creationId xmlns:a16="http://schemas.microsoft.com/office/drawing/2014/main" id="{F278A13E-40BD-4646-8A95-49498E1A4B3F}"/>
              </a:ext>
            </a:extLst>
          </p:cNvPr>
          <p:cNvPicPr>
            <a:picLocks noChangeAspect="1" noChangeArrowheads="1"/>
          </p:cNvPicPr>
          <p:nvPr/>
        </p:nvPicPr>
        <p:blipFill>
          <a:blip r:embed="rId4"/>
          <a:srcRect t="22250" b="28467"/>
          <a:stretch>
            <a:fillRect/>
          </a:stretch>
        </p:blipFill>
        <p:spPr bwMode="auto">
          <a:xfrm>
            <a:off x="1063256" y="3172214"/>
            <a:ext cx="4731488" cy="156416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01721" y="1252076"/>
            <a:ext cx="6254556"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7675" marR="0" lvl="1" algn="just" defTabSz="914400" rtl="0" eaLnBrk="0" fontAlgn="base" latinLnBrk="0" hangingPunct="0">
              <a:lnSpc>
                <a:spcPct val="100000"/>
              </a:lnSpc>
              <a:spcBef>
                <a:spcPct val="0"/>
              </a:spcBef>
              <a:spcAft>
                <a:spcPct val="0"/>
              </a:spcAft>
              <a:buClrTx/>
              <a:buSzTx/>
              <a:buFontTx/>
              <a:buAutoNum type="arabicPeriod"/>
              <a:tabLst>
                <a:tab pos="3657600" algn="l"/>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66700" marR="0" lvl="0" indent="-180975" algn="just" defTabSz="914400" rtl="0" eaLnBrk="0" fontAlgn="base" latinLnBrk="0" hangingPunct="0">
              <a:lnSpc>
                <a:spcPct val="100000"/>
              </a:lnSpc>
              <a:spcBef>
                <a:spcPct val="0"/>
              </a:spcBef>
              <a:spcAft>
                <a:spcPct val="0"/>
              </a:spcAft>
              <a:buClrTx/>
              <a:buSzTx/>
              <a:buFont typeface="+mj-lt"/>
              <a:buAutoNum type="arabicPeriod" startAt="2"/>
              <a:tabLst>
                <a:tab pos="3657600" algn="l"/>
              </a:tabLst>
            </a:pP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Clientes con plan vigente y que desean un segundo auto, deberán cumplir con lo siguiente:</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542925" marR="0" lvl="1" indent="-180975" algn="just" defTabSz="914400" rtl="0" eaLnBrk="0" fontAlgn="base" latinLnBrk="0" hangingPunct="0">
              <a:lnSpc>
                <a:spcPct val="100000"/>
              </a:lnSpc>
              <a:spcBef>
                <a:spcPct val="0"/>
              </a:spcBef>
              <a:spcAft>
                <a:spcPct val="0"/>
              </a:spcAft>
              <a:buClrTx/>
              <a:buSzTx/>
              <a:buFontTx/>
              <a:buAutoNum type="arabicPeriod"/>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Tendrán derecho a ser “Cliente Platino Premium”, a partir del momento que cubran el 50% del plazo.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542925" marR="0" lvl="1" indent="-180975" algn="just" defTabSz="914400" rtl="0" eaLnBrk="0" fontAlgn="base" latinLnBrk="0" hangingPunct="0">
              <a:lnSpc>
                <a:spcPct val="100000"/>
              </a:lnSpc>
              <a:spcBef>
                <a:spcPct val="0"/>
              </a:spcBef>
              <a:spcAft>
                <a:spcPct val="0"/>
              </a:spcAft>
              <a:buClrTx/>
              <a:buSzTx/>
              <a:buFontTx/>
              <a:buAutoNum type="arabicPeriod"/>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Haber pagado puntualmente (apegarse al punto de moratorios generados de esta circular).</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542925" marR="0" lvl="1" indent="-180975" algn="just" defTabSz="914400" rtl="0" eaLnBrk="0" fontAlgn="base" latinLnBrk="0" hangingPunct="0">
              <a:lnSpc>
                <a:spcPct val="100000"/>
              </a:lnSpc>
              <a:spcBef>
                <a:spcPct val="0"/>
              </a:spcBef>
              <a:spcAft>
                <a:spcPct val="0"/>
              </a:spcAft>
              <a:buClrTx/>
              <a:buSzTx/>
              <a:buFontTx/>
              <a:buAutoNum type="arabicPeriod"/>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Estos clientes podrán adelantar mensualidades para alcanzar el 50% del plan pagado, siempre y cuando tengan una antigüedad mínima de 12 meses como adjudicado propietario.</a:t>
            </a:r>
          </a:p>
          <a:p>
            <a:pPr marL="457200" marR="0" lvl="1" indent="0" algn="just" defTabSz="914400" rtl="0" eaLnBrk="0" fontAlgn="base" latinLnBrk="0" hangingPunct="0">
              <a:lnSpc>
                <a:spcPct val="100000"/>
              </a:lnSpc>
              <a:spcBef>
                <a:spcPct val="0"/>
              </a:spcBef>
              <a:spcAft>
                <a:spcPct val="0"/>
              </a:spcAft>
              <a:buClrTx/>
              <a:buSzTx/>
              <a:buFontTx/>
              <a:buAutoNum type="arabicPeriod"/>
              <a:tabLst>
                <a:tab pos="3657600" algn="l"/>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657600" algn="l"/>
              </a:tabLst>
            </a:pP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Empleados Conauto</a:t>
            </a:r>
            <a:r>
              <a:rPr lang="es-MX" sz="1200" b="1" dirty="0">
                <a:latin typeface="Calibri" pitchFamily="34" charset="0"/>
                <a:ea typeface="Calibri" pitchFamily="34" charset="0"/>
                <a:cs typeface="Times New Roman" pitchFamily="18" charset="0"/>
              </a:rPr>
              <a:t> y clientes platino: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657600" algn="l"/>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66700" marR="0" lvl="0" indent="-180975" algn="just" defTabSz="914400" rtl="0" eaLnBrk="0" fontAlgn="base" latinLnBrk="0" hangingPunct="0">
              <a:lnSpc>
                <a:spcPct val="100000"/>
              </a:lnSpc>
              <a:spcBef>
                <a:spcPct val="0"/>
              </a:spcBef>
              <a:spcAft>
                <a:spcPct val="0"/>
              </a:spcAft>
              <a:buClrTx/>
              <a:buSzTx/>
              <a:buFontTx/>
              <a:buChar char="•"/>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Liquidación anticipada de la unidad para adquirir </a:t>
            </a:r>
            <a:r>
              <a:rPr kumimoji="0" lang="es-MX" sz="1200" b="0" i="0" u="none" strike="noStrike" cap="none" normalizeH="0" baseline="0" dirty="0">
                <a:ln>
                  <a:noFill/>
                </a:ln>
                <a:effectLst/>
                <a:latin typeface="Calibri" pitchFamily="34" charset="0"/>
                <a:ea typeface="Calibri" pitchFamily="34" charset="0"/>
                <a:cs typeface="Times New Roman" pitchFamily="18" charset="0"/>
              </a:rPr>
              <a:t>un nuevo vehículo a través</a:t>
            </a:r>
            <a:r>
              <a:rPr kumimoji="0" lang="es-MX" sz="1200" b="0" i="0" u="none" strike="noStrike" cap="none" normalizeH="0" baseline="0" dirty="0">
                <a:ln>
                  <a:noFill/>
                </a:ln>
                <a:solidFill>
                  <a:srgbClr val="FF0000"/>
                </a:solidFill>
                <a:effectLst/>
                <a:latin typeface="Calibri" pitchFamily="34" charset="0"/>
                <a:ea typeface="Calibri" pitchFamily="34" charset="0"/>
                <a:cs typeface="Times New Roman" pitchFamily="18" charset="0"/>
              </a:rPr>
              <a:t> </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de Grupo Conauto.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628650" marR="0" lvl="1" indent="-171450" algn="just" defTabSz="914400" rtl="0" eaLnBrk="0" fontAlgn="base" latinLnBrk="0" hangingPunct="0">
              <a:lnSpc>
                <a:spcPct val="100000"/>
              </a:lnSpc>
              <a:spcBef>
                <a:spcPct val="0"/>
              </a:spcBef>
              <a:spcAft>
                <a:spcPct val="0"/>
              </a:spcAft>
              <a:buClrTx/>
              <a:buSzTx/>
              <a:buFont typeface="Courier New" pitchFamily="49" charset="0"/>
              <a:buChar char="o"/>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Al momento </a:t>
            </a:r>
            <a:r>
              <a:rPr lang="es-MX" sz="1200" dirty="0">
                <a:latin typeface="Calibri" pitchFamily="34" charset="0"/>
                <a:ea typeface="Calibri" pitchFamily="34" charset="0"/>
                <a:cs typeface="Times New Roman" pitchFamily="18" charset="0"/>
              </a:rPr>
              <a:t>en que se suba a una nueva unidad, </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descuento de los gastos de administración y seguro de vida que tuviera pendientes por pagar al momento de la liquidación.</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990600" marR="0" lvl="2" indent="-180975" algn="just" defTabSz="914400" rtl="0" eaLnBrk="0" fontAlgn="base" latinLnBrk="0" hangingPunct="0">
              <a:lnSpc>
                <a:spcPct val="100000"/>
              </a:lnSpc>
              <a:spcBef>
                <a:spcPct val="0"/>
              </a:spcBef>
              <a:spcAft>
                <a:spcPct val="0"/>
              </a:spcAft>
              <a:buClrTx/>
              <a:buSzTx/>
              <a:buFont typeface="Wingdings" pitchFamily="2" charset="2"/>
              <a:buChar char="§"/>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Este descuento aplicará como reembolso al momento de que reciba la nueva unidad.</a:t>
            </a:r>
          </a:p>
          <a:p>
            <a:pPr marL="914400" marR="0" lvl="2" indent="0" algn="just" defTabSz="914400" rtl="0" eaLnBrk="0" fontAlgn="base" latinLnBrk="0" hangingPunct="0">
              <a:lnSpc>
                <a:spcPct val="100000"/>
              </a:lnSpc>
              <a:spcBef>
                <a:spcPct val="0"/>
              </a:spcBef>
              <a:spcAft>
                <a:spcPct val="0"/>
              </a:spcAft>
              <a:buClrTx/>
              <a:buSzTx/>
              <a:buFont typeface="Courier New" pitchFamily="49" charset="0"/>
              <a:buChar char="o"/>
              <a:tabLst>
                <a:tab pos="3657600" algn="l"/>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66700" marR="0" lvl="0" indent="-180975" algn="just" defTabSz="914400" rtl="0" eaLnBrk="0" fontAlgn="base" latinLnBrk="0" hangingPunct="0">
              <a:lnSpc>
                <a:spcPct val="100000"/>
              </a:lnSpc>
              <a:spcBef>
                <a:spcPct val="0"/>
              </a:spcBef>
              <a:spcAft>
                <a:spcPct val="0"/>
              </a:spcAft>
              <a:buClrTx/>
              <a:buSzTx/>
              <a:buFontTx/>
              <a:buChar char="•"/>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Promociones especiales para la contratación.</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628650" marR="0" lvl="1" indent="-171450" algn="just" defTabSz="914400" rtl="0" eaLnBrk="0" fontAlgn="base" latinLnBrk="0" hangingPunct="0">
              <a:lnSpc>
                <a:spcPct val="100000"/>
              </a:lnSpc>
              <a:spcBef>
                <a:spcPct val="0"/>
              </a:spcBef>
              <a:spcAft>
                <a:spcPct val="0"/>
              </a:spcAft>
              <a:buClrTx/>
              <a:buSzTx/>
              <a:buFont typeface="Courier New" pitchFamily="49" charset="0"/>
              <a:buChar char="o"/>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Menor pago inicial o enganche (de acuerdo con el plan que se contrate).</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628650" marR="0" lvl="1" indent="-171450" algn="just" defTabSz="914400" rtl="0" eaLnBrk="0" fontAlgn="base" latinLnBrk="0" hangingPunct="0">
              <a:lnSpc>
                <a:spcPct val="100000"/>
              </a:lnSpc>
              <a:spcBef>
                <a:spcPct val="0"/>
              </a:spcBef>
              <a:spcAft>
                <a:spcPct val="0"/>
              </a:spcAft>
              <a:buClrTx/>
              <a:buSzTx/>
              <a:buFont typeface="Courier New" pitchFamily="49" charset="0"/>
              <a:buChar char="o"/>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Menor tasa de interés para el caso de planes de la Financiera.</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628650" marR="0" lvl="1" indent="-171450" algn="just" defTabSz="914400" rtl="0" eaLnBrk="0" fontAlgn="base" latinLnBrk="0" hangingPunct="0">
              <a:lnSpc>
                <a:spcPct val="100000"/>
              </a:lnSpc>
              <a:spcBef>
                <a:spcPct val="0"/>
              </a:spcBef>
              <a:spcAft>
                <a:spcPct val="0"/>
              </a:spcAft>
              <a:buClrTx/>
              <a:buSzTx/>
              <a:buFont typeface="Courier New" pitchFamily="49" charset="0"/>
              <a:buChar char="o"/>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Devolución de los gastos de administración al contratar un plan de autofinanciamiento (devolución semestral, condicionada al pago puntual del empleado Platino).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657600" algn="l"/>
              </a:tabLst>
            </a:pPr>
            <a:endPar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Se consideran como empleados </a:t>
            </a:r>
            <a:r>
              <a:rPr kumimoji="0" lang="es-MX"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Conauto</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 las personas que laboran en:</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66700" marR="0" lvl="0" indent="-180975" algn="just" defTabSz="914400" rtl="0" eaLnBrk="0" fontAlgn="base" latinLnBrk="0" hangingPunct="0">
              <a:lnSpc>
                <a:spcPct val="100000"/>
              </a:lnSpc>
              <a:spcBef>
                <a:spcPct val="0"/>
              </a:spcBef>
              <a:spcAft>
                <a:spcPct val="0"/>
              </a:spcAft>
              <a:buClrTx/>
              <a:buSzTx/>
              <a:buFontTx/>
              <a:buChar char="•"/>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Grupo </a:t>
            </a:r>
            <a:r>
              <a:rPr kumimoji="0" lang="es-MX"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Conauto</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66700" marR="0" lvl="0" indent="-180975" algn="just" defTabSz="914400" rtl="0" eaLnBrk="0" fontAlgn="base" latinLnBrk="0" hangingPunct="0">
              <a:lnSpc>
                <a:spcPct val="100000"/>
              </a:lnSpc>
              <a:spcBef>
                <a:spcPct val="0"/>
              </a:spcBef>
              <a:spcAft>
                <a:spcPct val="0"/>
              </a:spcAft>
              <a:buClrTx/>
              <a:buSzTx/>
              <a:buFontTx/>
              <a:buChar char="•"/>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Red de Distribuidores Ford.</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66700" marR="0" lvl="0" indent="-180975" algn="just" defTabSz="914400" rtl="0" eaLnBrk="0" fontAlgn="base" latinLnBrk="0" hangingPunct="0">
              <a:lnSpc>
                <a:spcPct val="100000"/>
              </a:lnSpc>
              <a:spcBef>
                <a:spcPct val="0"/>
              </a:spcBef>
              <a:spcAft>
                <a:spcPct val="0"/>
              </a:spcAft>
              <a:buClrTx/>
              <a:buSzTx/>
              <a:buFontTx/>
              <a:buChar char="•"/>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Asociación Mexicana de Distribuidores Ford.</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66700" marR="0" lvl="0" indent="-180975" algn="just" defTabSz="914400" rtl="0" eaLnBrk="0" fontAlgn="base" latinLnBrk="0" hangingPunct="0">
              <a:lnSpc>
                <a:spcPct val="100000"/>
              </a:lnSpc>
              <a:spcBef>
                <a:spcPct val="0"/>
              </a:spcBef>
              <a:spcAft>
                <a:spcPct val="0"/>
              </a:spcAft>
              <a:buClrTx/>
              <a:buSzTx/>
              <a:buFontTx/>
              <a:buChar char="•"/>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Vesa.</a:t>
            </a:r>
          </a:p>
          <a:p>
            <a:pPr marL="266700" marR="0" lvl="0" indent="-180975" algn="just" defTabSz="914400" rtl="0" eaLnBrk="0" fontAlgn="base" latinLnBrk="0" hangingPunct="0">
              <a:lnSpc>
                <a:spcPct val="100000"/>
              </a:lnSpc>
              <a:spcBef>
                <a:spcPct val="0"/>
              </a:spcBef>
              <a:spcAft>
                <a:spcPct val="0"/>
              </a:spcAft>
              <a:buClrTx/>
              <a:buSzTx/>
              <a:buFontTx/>
              <a:buChar char="•"/>
              <a:tabLst>
                <a:tab pos="3657600" algn="l"/>
              </a:tabLst>
            </a:pPr>
            <a:r>
              <a:rPr lang="es-MX" sz="1200" dirty="0">
                <a:latin typeface="Calibri" pitchFamily="34" charset="0"/>
                <a:ea typeface="Calibri" pitchFamily="34" charset="0"/>
                <a:cs typeface="Times New Roman" pitchFamily="18" charset="0"/>
              </a:rPr>
              <a:t>CDM.</a:t>
            </a:r>
            <a:endPar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657600" algn="l"/>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657600" algn="l"/>
              </a:tabLst>
            </a:pPr>
            <a:endPar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57600" algn="l"/>
              </a:tabLst>
            </a:pP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Les sugerimos diseñar una </a:t>
            </a:r>
            <a:r>
              <a:rPr kumimoji="0" lang="es-MX"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estrategia de seguimiento</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con los clientes que están a punto de liquidar su plan, ya que estos, </a:t>
            </a:r>
            <a:r>
              <a:rPr lang="es-MX" sz="1200" dirty="0">
                <a:latin typeface="Calibri" pitchFamily="34" charset="0"/>
                <a:ea typeface="Calibri" pitchFamily="34" charset="0"/>
                <a:cs typeface="Times New Roman" pitchFamily="18" charset="0"/>
              </a:rPr>
              <a:t>de acuerdo a su comportamiento de pago, </a:t>
            </a:r>
            <a:r>
              <a:rPr kumimoji="0" lang="es-MX"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podrían ser considerados como “Cliente Platino Premium”, así como recordar a sus clientes que su excelente comportamiento de pago les da acceso a beneficios exclusivos que Grupo Conauto les ofrece por su lealtad.</a:t>
            </a: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rd-ecosport-2018-camioneta-suv-exterior-lateral-rojo-perfil-ciudad-luces (2).jpg"/>
          <p:cNvPicPr>
            <a:picLocks noChangeAspect="1"/>
          </p:cNvPicPr>
          <p:nvPr/>
        </p:nvPicPr>
        <p:blipFill>
          <a:blip r:embed="rId2" cstate="print"/>
          <a:stretch>
            <a:fillRect/>
          </a:stretch>
        </p:blipFill>
        <p:spPr>
          <a:xfrm>
            <a:off x="0" y="5084064"/>
            <a:ext cx="6858000" cy="3456432"/>
          </a:xfrm>
          <a:prstGeom prst="rect">
            <a:avLst/>
          </a:prstGeom>
        </p:spPr>
      </p:pic>
      <p:sp>
        <p:nvSpPr>
          <p:cNvPr id="5" name="Rectangle 3"/>
          <p:cNvSpPr>
            <a:spLocks noChangeArrowheads="1"/>
          </p:cNvSpPr>
          <p:nvPr/>
        </p:nvSpPr>
        <p:spPr bwMode="auto">
          <a:xfrm>
            <a:off x="1348816" y="2072441"/>
            <a:ext cx="54726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_tradnl" sz="3600" b="1" dirty="0">
                <a:solidFill>
                  <a:srgbClr val="0070C0"/>
                </a:solidFill>
                <a:latin typeface="+mj-lt"/>
              </a:rPr>
              <a:t>Política de Crédito</a:t>
            </a:r>
          </a:p>
        </p:txBody>
      </p:sp>
      <p:sp>
        <p:nvSpPr>
          <p:cNvPr id="6" name="Rectangle 3"/>
          <p:cNvSpPr>
            <a:spLocks noChangeArrowheads="1"/>
          </p:cNvSpPr>
          <p:nvPr/>
        </p:nvSpPr>
        <p:spPr bwMode="auto">
          <a:xfrm>
            <a:off x="274320" y="1868594"/>
            <a:ext cx="1808912"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_tradnl" sz="11500" b="1" dirty="0">
                <a:solidFill>
                  <a:srgbClr val="002060"/>
                </a:solidFill>
                <a:latin typeface="Arial Black" pitchFamily="34" charset="0"/>
              </a:rPr>
              <a:t>3.</a:t>
            </a:r>
            <a:endParaRPr kumimoji="0" lang="es-MX" sz="13800" b="1" i="0" u="none" strike="noStrike" cap="none" normalizeH="0" baseline="0" dirty="0">
              <a:ln>
                <a:noFill/>
              </a:ln>
              <a:solidFill>
                <a:srgbClr val="002060"/>
              </a:solidFill>
              <a:effectLst/>
              <a:latin typeface="Arial Black" pitchFamily="34" charset="0"/>
              <a:cs typeface="Arial" pitchFamily="34" charset="0"/>
            </a:endParaRPr>
          </a:p>
        </p:txBody>
      </p:sp>
      <p:sp>
        <p:nvSpPr>
          <p:cNvPr id="7" name="6 Forma libre"/>
          <p:cNvSpPr/>
          <p:nvPr/>
        </p:nvSpPr>
        <p:spPr>
          <a:xfrm>
            <a:off x="0" y="3785616"/>
            <a:ext cx="6858000" cy="1298448"/>
          </a:xfrm>
          <a:custGeom>
            <a:avLst/>
            <a:gdLst>
              <a:gd name="connsiteX0" fmla="*/ 0 w 2066544"/>
              <a:gd name="connsiteY0" fmla="*/ 1682496 h 1682496"/>
              <a:gd name="connsiteX1" fmla="*/ 1033272 w 2066544"/>
              <a:gd name="connsiteY1" fmla="*/ 0 h 1682496"/>
              <a:gd name="connsiteX2" fmla="*/ 2066544 w 2066544"/>
              <a:gd name="connsiteY2" fmla="*/ 1682496 h 1682496"/>
              <a:gd name="connsiteX3" fmla="*/ 0 w 2066544"/>
              <a:gd name="connsiteY3" fmla="*/ 1682496 h 1682496"/>
              <a:gd name="connsiteX0" fmla="*/ 0 w 6858000"/>
              <a:gd name="connsiteY0" fmla="*/ 5687568 h 5687568"/>
              <a:gd name="connsiteX1" fmla="*/ 6858000 w 6858000"/>
              <a:gd name="connsiteY1" fmla="*/ 0 h 5687568"/>
              <a:gd name="connsiteX2" fmla="*/ 2066544 w 6858000"/>
              <a:gd name="connsiteY2" fmla="*/ 5687568 h 5687568"/>
              <a:gd name="connsiteX3" fmla="*/ 0 w 6858000"/>
              <a:gd name="connsiteY3" fmla="*/ 5687568 h 5687568"/>
              <a:gd name="connsiteX0" fmla="*/ 0 w 6858000"/>
              <a:gd name="connsiteY0" fmla="*/ 5687568 h 5687568"/>
              <a:gd name="connsiteX1" fmla="*/ 6858000 w 6858000"/>
              <a:gd name="connsiteY1" fmla="*/ 0 h 5687568"/>
              <a:gd name="connsiteX2" fmla="*/ 6858000 w 6858000"/>
              <a:gd name="connsiteY2" fmla="*/ 5687568 h 5687568"/>
              <a:gd name="connsiteX3" fmla="*/ 0 w 6858000"/>
              <a:gd name="connsiteY3" fmla="*/ 5687568 h 5687568"/>
              <a:gd name="connsiteX0" fmla="*/ 0 w 6858000"/>
              <a:gd name="connsiteY0" fmla="*/ 2029968 h 2029968"/>
              <a:gd name="connsiteX1" fmla="*/ 6858000 w 6858000"/>
              <a:gd name="connsiteY1" fmla="*/ 0 h 2029968"/>
              <a:gd name="connsiteX2" fmla="*/ 6858000 w 6858000"/>
              <a:gd name="connsiteY2" fmla="*/ 2029968 h 2029968"/>
              <a:gd name="connsiteX3" fmla="*/ 0 w 6858000"/>
              <a:gd name="connsiteY3" fmla="*/ 2029968 h 2029968"/>
            </a:gdLst>
            <a:ahLst/>
            <a:cxnLst>
              <a:cxn ang="0">
                <a:pos x="connsiteX0" y="connsiteY0"/>
              </a:cxn>
              <a:cxn ang="0">
                <a:pos x="connsiteX1" y="connsiteY1"/>
              </a:cxn>
              <a:cxn ang="0">
                <a:pos x="connsiteX2" y="connsiteY2"/>
              </a:cxn>
              <a:cxn ang="0">
                <a:pos x="connsiteX3" y="connsiteY3"/>
              </a:cxn>
            </a:cxnLst>
            <a:rect l="l" t="t" r="r" b="b"/>
            <a:pathLst>
              <a:path w="6858000" h="2029968">
                <a:moveTo>
                  <a:pt x="0" y="2029968"/>
                </a:moveTo>
                <a:lnTo>
                  <a:pt x="6858000" y="0"/>
                </a:lnTo>
                <a:lnTo>
                  <a:pt x="6858000" y="2029968"/>
                </a:lnTo>
                <a:lnTo>
                  <a:pt x="0" y="2029968"/>
                </a:lnTo>
                <a:close/>
              </a:path>
            </a:pathLst>
          </a:cu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3549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1722" y="1861671"/>
            <a:ext cx="6254555"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Las condiciones establecidas en esta circular derogan las políticas publicadas con anterioridad y aplican para las operaciones enviadas a trámite de Evaluación de Crédito a partir del 04 de Mayo de 2018, sin importar la fecha de apertura de contrato, excepto cuando las condiciones comerciales publicadas así lo indiquen.</a:t>
            </a:r>
          </a:p>
          <a:p>
            <a:pPr marL="368300" indent="-285750" algn="just" eaLnBrk="0" fontAlgn="base" hangingPunct="0">
              <a:spcBef>
                <a:spcPct val="0"/>
              </a:spcBef>
              <a:spcAft>
                <a:spcPct val="0"/>
              </a:spcAft>
              <a:buFont typeface="+mj-lt"/>
              <a:buAutoNum type="romanUcPeriod"/>
            </a:pPr>
            <a:endParaRPr lang="es-MX" sz="1100" dirty="0">
              <a:latin typeface="Calibri" pitchFamily="34" charset="0"/>
              <a:ea typeface="Calibri" pitchFamily="34" charset="0"/>
              <a:cs typeface="Times New Roman" pitchFamily="18" charset="0"/>
            </a:endParaRP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En todos los casos, la actividad y/o el origen de los recursos con los que se pretenda realizar el pago de las obligaciones del financiamiento otorgado deberán proceder de una fuente lícita y que no se encuentre dentro de las exclusiones indicadas por Grupo Conauto.</a:t>
            </a:r>
          </a:p>
          <a:p>
            <a:pPr marL="368300" indent="-285750" algn="just" eaLnBrk="0" fontAlgn="base" hangingPunct="0">
              <a:spcBef>
                <a:spcPct val="0"/>
              </a:spcBef>
              <a:spcAft>
                <a:spcPct val="0"/>
              </a:spcAft>
              <a:buFont typeface="+mj-lt"/>
              <a:buAutoNum type="romanUcPeriod"/>
            </a:pPr>
            <a:endParaRPr lang="es-MX" sz="1100" dirty="0">
              <a:latin typeface="Calibri" pitchFamily="34" charset="0"/>
              <a:ea typeface="Calibri" pitchFamily="34" charset="0"/>
              <a:cs typeface="Times New Roman" pitchFamily="18" charset="0"/>
            </a:endParaRP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No serán sujetos de crédito aquellos solicitantes cuya actividad corresponda a:</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Pirotecnia.</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Transporte de Gas, combustibles, oxigeno o cualquier otro gas y/o material volátil.</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Transporte público y/o privado de pasajeros, excepto los siguientes:</a:t>
            </a:r>
          </a:p>
          <a:p>
            <a:pPr marL="539750" lvl="1" algn="just" eaLnBrk="0" fontAlgn="base" hangingPunct="0">
              <a:spcBef>
                <a:spcPct val="0"/>
              </a:spcBef>
              <a:spcAft>
                <a:spcPct val="0"/>
              </a:spcAft>
            </a:pPr>
            <a:r>
              <a:rPr lang="es-MX" sz="1100" dirty="0">
                <a:latin typeface="Calibri" pitchFamily="34" charset="0"/>
                <a:cs typeface="Times New Roman" pitchFamily="18" charset="0"/>
              </a:rPr>
              <a:t>	a) Transporte privado del personal de una empresa</a:t>
            </a:r>
          </a:p>
          <a:p>
            <a:pPr marL="539750" lvl="1" algn="just" eaLnBrk="0" fontAlgn="base" hangingPunct="0">
              <a:spcBef>
                <a:spcPct val="0"/>
              </a:spcBef>
              <a:spcAft>
                <a:spcPct val="0"/>
              </a:spcAft>
            </a:pPr>
            <a:r>
              <a:rPr lang="es-MX" sz="1100" dirty="0">
                <a:latin typeface="Calibri" pitchFamily="34" charset="0"/>
                <a:cs typeface="Times New Roman" pitchFamily="18" charset="0"/>
              </a:rPr>
              <a:t>	b) Transporte turístico (tours)</a:t>
            </a:r>
          </a:p>
          <a:p>
            <a:pPr marL="539750" lvl="1" algn="just" eaLnBrk="0" fontAlgn="base" hangingPunct="0">
              <a:spcBef>
                <a:spcPct val="0"/>
              </a:spcBef>
              <a:spcAft>
                <a:spcPct val="0"/>
              </a:spcAft>
            </a:pPr>
            <a:r>
              <a:rPr lang="es-MX" sz="1100" dirty="0">
                <a:latin typeface="Calibri" pitchFamily="34" charset="0"/>
                <a:cs typeface="Times New Roman" pitchFamily="18" charset="0"/>
              </a:rPr>
              <a:t>	c) Transporte aeropuerto y/o hoteles </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Compra-venta de vehículos usados.</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Sindicatos o similares.</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Empleados de centros nocturnos y entretenimiento.</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Encargados de un negocio o comercio de actividad informal.</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Choferes de taxi, microbuses y similares.</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Personas físicas que se desempeñen dentro de las fuerzas armadas y de seguridad pública.</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Personas políticamente expuestas y sus familiares directos</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Primeras figuras de medios de comunicación (locutores, presentadores, etc.)</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cs typeface="Times New Roman" pitchFamily="18" charset="0"/>
              </a:rPr>
              <a:t>Miembros </a:t>
            </a:r>
            <a:r>
              <a:rPr lang="es-MX" sz="1100" dirty="0">
                <a:latin typeface="Calibri" pitchFamily="34" charset="0"/>
                <a:ea typeface="Calibri" pitchFamily="34" charset="0"/>
                <a:cs typeface="Times New Roman" pitchFamily="18" charset="0"/>
              </a:rPr>
              <a:t>de cualquier asociación religiosa</a:t>
            </a:r>
          </a:p>
          <a:p>
            <a:pPr marL="368300" indent="-285750" algn="just" eaLnBrk="0" fontAlgn="base" hangingPunct="0">
              <a:spcBef>
                <a:spcPct val="0"/>
              </a:spcBef>
              <a:spcAft>
                <a:spcPct val="0"/>
              </a:spcAft>
              <a:buFont typeface="+mj-lt"/>
              <a:buAutoNum type="romanUcPeriod"/>
            </a:pPr>
            <a:endParaRPr lang="es-MX" sz="1100" dirty="0">
              <a:latin typeface="Calibri" pitchFamily="34" charset="0"/>
              <a:ea typeface="Calibri" pitchFamily="34" charset="0"/>
              <a:cs typeface="Times New Roman" pitchFamily="18" charset="0"/>
            </a:endParaRPr>
          </a:p>
          <a:p>
            <a:pPr marL="368300" indent="-285750" algn="just" eaLnBrk="0" fontAlgn="base" hangingPunct="0">
              <a:spcBef>
                <a:spcPct val="0"/>
              </a:spcBef>
              <a:spcAft>
                <a:spcPct val="0"/>
              </a:spcAft>
              <a:buFont typeface="+mj-lt"/>
              <a:buAutoNum type="romanUcPeriod" startAt="4"/>
            </a:pPr>
            <a:r>
              <a:rPr lang="es-MX" sz="1100" dirty="0">
                <a:latin typeface="Calibri" pitchFamily="34" charset="0"/>
                <a:ea typeface="Calibri" pitchFamily="34" charset="0"/>
                <a:cs typeface="Times New Roman" pitchFamily="18" charset="0"/>
              </a:rPr>
              <a:t>Se someterán a Autorización del Comité de Riesgo aquellos casos que cumplan con:</a:t>
            </a:r>
          </a:p>
          <a:p>
            <a:pPr marL="368300" indent="-285750" algn="just" eaLnBrk="0" fontAlgn="base" hangingPunct="0">
              <a:spcBef>
                <a:spcPct val="0"/>
              </a:spcBef>
              <a:spcAft>
                <a:spcPct val="0"/>
              </a:spcAft>
              <a:buFont typeface="+mj-lt"/>
              <a:buAutoNum type="romanUcPeriod" startAt="4"/>
            </a:pPr>
            <a:endParaRPr lang="es-MX" sz="1100" dirty="0">
              <a:latin typeface="Calibri" pitchFamily="34" charset="0"/>
              <a:ea typeface="Calibri" pitchFamily="34" charset="0"/>
              <a:cs typeface="Times New Roman" pitchFamily="18" charset="0"/>
            </a:endParaRP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ea typeface="Calibri" pitchFamily="34" charset="0"/>
                <a:cs typeface="Times New Roman" pitchFamily="18" charset="0"/>
              </a:rPr>
              <a:t>Riesgo acumulado mayor</a:t>
            </a:r>
            <a:r>
              <a:rPr lang="es-MX" sz="1100" dirty="0">
                <a:solidFill>
                  <a:srgbClr val="FF0000"/>
                </a:solidFill>
                <a:latin typeface="Calibri" pitchFamily="34" charset="0"/>
                <a:ea typeface="Calibri" pitchFamily="34" charset="0"/>
                <a:cs typeface="Times New Roman" pitchFamily="18" charset="0"/>
              </a:rPr>
              <a:t> </a:t>
            </a:r>
            <a:r>
              <a:rPr lang="es-MX" sz="1100" dirty="0">
                <a:latin typeface="Calibri" pitchFamily="34" charset="0"/>
                <a:ea typeface="Calibri" pitchFamily="34" charset="0"/>
                <a:cs typeface="Times New Roman" pitchFamily="18" charset="0"/>
              </a:rPr>
              <a:t>a $ 1,000,000.00 MXP</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ea typeface="Calibri" pitchFamily="34" charset="0"/>
                <a:cs typeface="Times New Roman" pitchFamily="18" charset="0"/>
              </a:rPr>
              <a:t>Clientes nuevos con más de 2 contratos en menos de 3 meses</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ea typeface="Calibri" pitchFamily="34" charset="0"/>
                <a:cs typeface="Times New Roman" pitchFamily="18" charset="0"/>
              </a:rPr>
              <a:t>Solicitudes de excepción a la Política</a:t>
            </a:r>
          </a:p>
          <a:p>
            <a:pPr marL="711200" lvl="1" indent="-171450" algn="just" eaLnBrk="0" fontAlgn="base" hangingPunct="0">
              <a:spcBef>
                <a:spcPct val="0"/>
              </a:spcBef>
              <a:spcAft>
                <a:spcPct val="0"/>
              </a:spcAft>
              <a:buFont typeface="Arial" panose="020B0604020202020204" pitchFamily="34" charset="0"/>
              <a:buChar char="•"/>
            </a:pPr>
            <a:r>
              <a:rPr lang="es-MX" sz="1100" dirty="0">
                <a:latin typeface="Calibri" pitchFamily="34" charset="0"/>
                <a:ea typeface="Calibri" pitchFamily="34" charset="0"/>
                <a:cs typeface="Times New Roman" pitchFamily="18" charset="0"/>
              </a:rPr>
              <a:t>Empleados de grupo Conauto y empleados de empresas afiliadas.</a:t>
            </a:r>
          </a:p>
          <a:p>
            <a:pPr marL="368300" indent="-285750" algn="just" eaLnBrk="0" fontAlgn="base" hangingPunct="0">
              <a:spcBef>
                <a:spcPct val="0"/>
              </a:spcBef>
              <a:spcAft>
                <a:spcPct val="0"/>
              </a:spcAft>
              <a:buFont typeface="+mj-lt"/>
              <a:buAutoNum type="romanUcPeriod" startAt="4"/>
            </a:pPr>
            <a:endParaRPr lang="es-MX" sz="1100" dirty="0">
              <a:latin typeface="Calibri" pitchFamily="34" charset="0"/>
              <a:ea typeface="Calibri" pitchFamily="34" charset="0"/>
              <a:cs typeface="Times New Roman" pitchFamily="18" charset="0"/>
            </a:endParaRPr>
          </a:p>
          <a:p>
            <a:pPr marL="82550" algn="just" eaLnBrk="0" fontAlgn="base" hangingPunct="0">
              <a:spcBef>
                <a:spcPct val="0"/>
              </a:spcBef>
              <a:spcAft>
                <a:spcPct val="0"/>
              </a:spcAft>
            </a:pPr>
            <a:r>
              <a:rPr lang="es-MX" sz="1100" dirty="0">
                <a:latin typeface="Calibri" pitchFamily="34" charset="0"/>
                <a:ea typeface="Calibri" pitchFamily="34" charset="0"/>
                <a:cs typeface="Times New Roman" pitchFamily="18" charset="0"/>
              </a:rPr>
              <a:t>IMPORTANTE: El área de Evaluación de Crédito y el Comité de Riesgo se reserva la decisión de otorgamiento ante el temor fundado de cualquier posible actividad fraudulenta o delictiva, por parte del solicitante, figura de respaldo o personal involucrado en el proceso de solicitud.</a:t>
            </a:r>
          </a:p>
        </p:txBody>
      </p:sp>
      <p:sp>
        <p:nvSpPr>
          <p:cNvPr id="3" name="13 Rectángulo">
            <a:extLst>
              <a:ext uri="{FF2B5EF4-FFF2-40B4-BE49-F238E27FC236}">
                <a16:creationId xmlns:a16="http://schemas.microsoft.com/office/drawing/2014/main" id="{2FF10FDD-19F5-4E3D-9A9D-01DD1C648022}"/>
              </a:ext>
            </a:extLst>
          </p:cNvPr>
          <p:cNvSpPr/>
          <p:nvPr/>
        </p:nvSpPr>
        <p:spPr>
          <a:xfrm>
            <a:off x="0" y="1332354"/>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Condiciones Generales</a:t>
            </a:r>
          </a:p>
        </p:txBody>
      </p:sp>
    </p:spTree>
    <p:extLst>
      <p:ext uri="{BB962C8B-B14F-4D97-AF65-F5344CB8AC3E}">
        <p14:creationId xmlns:p14="http://schemas.microsoft.com/office/powerpoint/2010/main" val="305546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3 Rectángulo">
            <a:extLst>
              <a:ext uri="{FF2B5EF4-FFF2-40B4-BE49-F238E27FC236}">
                <a16:creationId xmlns:a16="http://schemas.microsoft.com/office/drawing/2014/main" id="{2FF10FDD-19F5-4E3D-9A9D-01DD1C648022}"/>
              </a:ext>
            </a:extLst>
          </p:cNvPr>
          <p:cNvSpPr/>
          <p:nvPr/>
        </p:nvSpPr>
        <p:spPr>
          <a:xfrm>
            <a:off x="0" y="1316909"/>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Nueva Tabla Perfil</a:t>
            </a:r>
          </a:p>
        </p:txBody>
      </p:sp>
      <p:sp>
        <p:nvSpPr>
          <p:cNvPr id="12" name="Marcador de contenido 2">
            <a:extLst>
              <a:ext uri="{FF2B5EF4-FFF2-40B4-BE49-F238E27FC236}">
                <a16:creationId xmlns:a16="http://schemas.microsoft.com/office/drawing/2014/main" id="{7A5FD320-1D10-49C0-95DB-ED149E9571EE}"/>
              </a:ext>
            </a:extLst>
          </p:cNvPr>
          <p:cNvSpPr txBox="1">
            <a:spLocks/>
          </p:cNvSpPr>
          <p:nvPr/>
        </p:nvSpPr>
        <p:spPr>
          <a:xfrm>
            <a:off x="190501" y="4490574"/>
            <a:ext cx="3159597" cy="1423818"/>
          </a:xfrm>
          <a:prstGeom prst="rect">
            <a:avLst/>
          </a:prstGeom>
        </p:spPr>
        <p:style>
          <a:lnRef idx="2">
            <a:schemeClr val="accent1"/>
          </a:lnRef>
          <a:fillRef idx="1">
            <a:schemeClr val="lt1"/>
          </a:fillRef>
          <a:effectRef idx="0">
            <a:schemeClr val="accent1"/>
          </a:effectRef>
          <a:fontRef idx="minor">
            <a:schemeClr val="dk1"/>
          </a:fontRef>
        </p:style>
        <p:txBody>
          <a:bodyPr numCol="1">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s-MX" sz="1100" b="1" dirty="0">
                <a:solidFill>
                  <a:schemeClr val="tx2"/>
                </a:solidFill>
              </a:rPr>
              <a:t>Variables Principales</a:t>
            </a:r>
          </a:p>
          <a:p>
            <a:pPr fontAlgn="ctr"/>
            <a:r>
              <a:rPr lang="es-MX" sz="1100" dirty="0">
                <a:solidFill>
                  <a:schemeClr val="tx1"/>
                </a:solidFill>
              </a:rPr>
              <a:t>Capacidad de pago</a:t>
            </a:r>
          </a:p>
          <a:p>
            <a:pPr fontAlgn="ctr"/>
            <a:r>
              <a:rPr lang="es-MX" sz="1100" dirty="0">
                <a:solidFill>
                  <a:schemeClr val="tx1"/>
                </a:solidFill>
              </a:rPr>
              <a:t>Porcentaje pagado de unidad</a:t>
            </a:r>
          </a:p>
          <a:p>
            <a:pPr fontAlgn="ctr"/>
            <a:r>
              <a:rPr lang="es-MX" sz="1100" dirty="0">
                <a:solidFill>
                  <a:schemeClr val="tx1"/>
                </a:solidFill>
              </a:rPr>
              <a:t>Buró de Crédito</a:t>
            </a:r>
          </a:p>
          <a:p>
            <a:pPr fontAlgn="ctr"/>
            <a:r>
              <a:rPr lang="es-MX" sz="1100" dirty="0">
                <a:solidFill>
                  <a:schemeClr val="tx1"/>
                </a:solidFill>
              </a:rPr>
              <a:t>Antigüedad y comportamiento como </a:t>
            </a:r>
            <a:r>
              <a:rPr lang="es-MX" sz="1100" dirty="0"/>
              <a:t>Integrante (Autofinanciamiento)</a:t>
            </a:r>
          </a:p>
          <a:p>
            <a:endParaRPr lang="es-MX" sz="1100" dirty="0"/>
          </a:p>
          <a:p>
            <a:endParaRPr lang="es-MX" sz="1100" dirty="0"/>
          </a:p>
        </p:txBody>
      </p:sp>
      <p:sp>
        <p:nvSpPr>
          <p:cNvPr id="13" name="Marcador de contenido 2">
            <a:extLst>
              <a:ext uri="{FF2B5EF4-FFF2-40B4-BE49-F238E27FC236}">
                <a16:creationId xmlns:a16="http://schemas.microsoft.com/office/drawing/2014/main" id="{47C4CDA1-3FB5-43C4-880C-98913EDD7B97}"/>
              </a:ext>
            </a:extLst>
          </p:cNvPr>
          <p:cNvSpPr txBox="1">
            <a:spLocks/>
          </p:cNvSpPr>
          <p:nvPr/>
        </p:nvSpPr>
        <p:spPr>
          <a:xfrm>
            <a:off x="190500" y="3345462"/>
            <a:ext cx="6477000" cy="91505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marL="0" indent="0" algn="ctr">
              <a:buFont typeface="Arial" pitchFamily="34" charset="0"/>
              <a:buNone/>
            </a:pPr>
            <a:r>
              <a:rPr lang="es-MX" sz="1100" b="1" dirty="0">
                <a:solidFill>
                  <a:schemeClr val="tx2"/>
                </a:solidFill>
              </a:rPr>
              <a:t>Filtro para Evaluación:</a:t>
            </a:r>
          </a:p>
          <a:p>
            <a:r>
              <a:rPr lang="es-MX" sz="1100" dirty="0"/>
              <a:t>Requisitos documentales completos y correctamente requisitados</a:t>
            </a:r>
          </a:p>
          <a:p>
            <a:r>
              <a:rPr lang="es-MX" sz="1100" dirty="0"/>
              <a:t>Capacidad de pago 1.3 o superior</a:t>
            </a:r>
          </a:p>
          <a:p>
            <a:r>
              <a:rPr lang="es-MX" sz="1100" dirty="0">
                <a:solidFill>
                  <a:schemeClr val="tx1"/>
                </a:solidFill>
              </a:rPr>
              <a:t>No se aceptarán Buró de Crédito con cuentas con atraso mayor a MOP 96 o superior, quebrantos o irrecuperables</a:t>
            </a:r>
          </a:p>
          <a:p>
            <a:endParaRPr lang="es-MX" sz="1100" dirty="0"/>
          </a:p>
        </p:txBody>
      </p:sp>
      <p:sp>
        <p:nvSpPr>
          <p:cNvPr id="14" name="Marcador de contenido 2">
            <a:extLst>
              <a:ext uri="{FF2B5EF4-FFF2-40B4-BE49-F238E27FC236}">
                <a16:creationId xmlns:a16="http://schemas.microsoft.com/office/drawing/2014/main" id="{710772F8-2BA7-4642-A0C4-0F0039D0B205}"/>
              </a:ext>
            </a:extLst>
          </p:cNvPr>
          <p:cNvSpPr txBox="1">
            <a:spLocks/>
          </p:cNvSpPr>
          <p:nvPr/>
        </p:nvSpPr>
        <p:spPr>
          <a:xfrm>
            <a:off x="3507903" y="4487527"/>
            <a:ext cx="3159597" cy="1424103"/>
          </a:xfrm>
          <a:prstGeom prst="rect">
            <a:avLst/>
          </a:prstGeom>
        </p:spPr>
        <p:style>
          <a:lnRef idx="2">
            <a:schemeClr val="accent1"/>
          </a:lnRef>
          <a:fillRef idx="1">
            <a:schemeClr val="lt1"/>
          </a:fillRef>
          <a:effectRef idx="0">
            <a:schemeClr val="accent1"/>
          </a:effectRef>
          <a:fontRef idx="minor">
            <a:schemeClr val="dk1"/>
          </a:fontRef>
        </p:style>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s-MX" sz="1100" b="1" dirty="0">
                <a:solidFill>
                  <a:schemeClr val="tx2"/>
                </a:solidFill>
              </a:rPr>
              <a:t>Variables Adicionales</a:t>
            </a:r>
          </a:p>
          <a:p>
            <a:pPr fontAlgn="ctr"/>
            <a:r>
              <a:rPr lang="es-MX" sz="1100" dirty="0"/>
              <a:t>Antigüedad en el empleo</a:t>
            </a:r>
          </a:p>
          <a:p>
            <a:r>
              <a:rPr lang="es-MX" sz="1100" dirty="0"/>
              <a:t>Tipo de Ingreso </a:t>
            </a:r>
          </a:p>
          <a:p>
            <a:r>
              <a:rPr lang="es-MX" sz="1100" dirty="0"/>
              <a:t>Tipo de Domicilio</a:t>
            </a:r>
          </a:p>
          <a:p>
            <a:r>
              <a:rPr lang="es-MX" sz="1100" dirty="0"/>
              <a:t>Localizador </a:t>
            </a:r>
          </a:p>
          <a:p>
            <a:r>
              <a:rPr lang="es-MX" sz="1100" dirty="0"/>
              <a:t>Cliente de casa (Compras anteriores  puntualmente pagadas en Grupo CONAUTO)</a:t>
            </a:r>
          </a:p>
          <a:p>
            <a:endParaRPr lang="es-MX" sz="1100" dirty="0"/>
          </a:p>
        </p:txBody>
      </p:sp>
      <p:sp>
        <p:nvSpPr>
          <p:cNvPr id="15" name="Marcador de contenido 2">
            <a:extLst>
              <a:ext uri="{FF2B5EF4-FFF2-40B4-BE49-F238E27FC236}">
                <a16:creationId xmlns:a16="http://schemas.microsoft.com/office/drawing/2014/main" id="{84E0C827-F5D1-458A-8CB0-44C77B0D02FD}"/>
              </a:ext>
            </a:extLst>
          </p:cNvPr>
          <p:cNvSpPr txBox="1">
            <a:spLocks/>
          </p:cNvSpPr>
          <p:nvPr/>
        </p:nvSpPr>
        <p:spPr>
          <a:xfrm>
            <a:off x="190500" y="1899099"/>
            <a:ext cx="6477000" cy="1217959"/>
          </a:xfrm>
          <a:prstGeom prst="rect">
            <a:avLst/>
          </a:prstGeom>
        </p:spPr>
        <p:style>
          <a:lnRef idx="2">
            <a:schemeClr val="accent1"/>
          </a:lnRef>
          <a:fillRef idx="1">
            <a:schemeClr val="lt1"/>
          </a:fillRef>
          <a:effectRef idx="0">
            <a:schemeClr val="accent1"/>
          </a:effectRef>
          <a:fontRef idx="minor">
            <a:schemeClr val="dk1"/>
          </a:fontRef>
        </p:style>
        <p:txBody>
          <a:bodyPr numCol="2" anchor="ct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Font typeface="Wingdings" panose="05000000000000000000" pitchFamily="2" charset="2"/>
              <a:buChar char="Ø"/>
            </a:pPr>
            <a:r>
              <a:rPr lang="es-MX" sz="1100" dirty="0"/>
              <a:t>Recalibración de las variables actuales</a:t>
            </a:r>
          </a:p>
          <a:p>
            <a:pPr>
              <a:buFont typeface="Wingdings" panose="05000000000000000000" pitchFamily="2" charset="2"/>
              <a:buChar char="Ø"/>
            </a:pPr>
            <a:r>
              <a:rPr lang="es-MX" sz="1100" dirty="0"/>
              <a:t>Incorporación de nuevos elementos de evaluación</a:t>
            </a:r>
          </a:p>
          <a:p>
            <a:pPr>
              <a:buFont typeface="Wingdings" panose="05000000000000000000" pitchFamily="2" charset="2"/>
              <a:buChar char="Ø"/>
            </a:pPr>
            <a:endParaRPr lang="es-MX" sz="1100" dirty="0"/>
          </a:p>
          <a:p>
            <a:pPr>
              <a:buFont typeface="Wingdings" panose="05000000000000000000" pitchFamily="2" charset="2"/>
              <a:buChar char="Ø"/>
            </a:pPr>
            <a:endParaRPr lang="es-MX" sz="1100" dirty="0"/>
          </a:p>
          <a:p>
            <a:pPr>
              <a:buFont typeface="Wingdings" panose="05000000000000000000" pitchFamily="2" charset="2"/>
              <a:buChar char="Ø"/>
            </a:pPr>
            <a:r>
              <a:rPr lang="es-MX" sz="1100" dirty="0"/>
              <a:t>Reconocimiento a:</a:t>
            </a:r>
          </a:p>
          <a:p>
            <a:pPr lvl="1">
              <a:buFont typeface="Wingdings" panose="05000000000000000000" pitchFamily="2" charset="2"/>
              <a:buChar char="ü"/>
            </a:pPr>
            <a:r>
              <a:rPr lang="es-MX" sz="1100" dirty="0"/>
              <a:t>Buen Comportamiento</a:t>
            </a:r>
          </a:p>
          <a:p>
            <a:pPr lvl="1">
              <a:buFont typeface="Wingdings" panose="05000000000000000000" pitchFamily="2" charset="2"/>
              <a:buChar char="ü"/>
            </a:pPr>
            <a:r>
              <a:rPr lang="es-MX" sz="1100" dirty="0"/>
              <a:t>Capacidad de pago excedente</a:t>
            </a:r>
          </a:p>
          <a:p>
            <a:pPr lvl="1">
              <a:buFont typeface="Wingdings" panose="05000000000000000000" pitchFamily="2" charset="2"/>
              <a:buChar char="ü"/>
            </a:pPr>
            <a:r>
              <a:rPr lang="es-MX" sz="1100" dirty="0"/>
              <a:t>Aportación inicial superior al mínimo</a:t>
            </a:r>
          </a:p>
          <a:p>
            <a:pPr lvl="1">
              <a:buFont typeface="Wingdings" panose="05000000000000000000" pitchFamily="2" charset="2"/>
              <a:buChar char="ü"/>
            </a:pPr>
            <a:r>
              <a:rPr lang="es-MX" sz="1100" dirty="0"/>
              <a:t>Antigüedad puntual como integrante</a:t>
            </a:r>
          </a:p>
        </p:txBody>
      </p:sp>
      <p:grpSp>
        <p:nvGrpSpPr>
          <p:cNvPr id="11" name="Grupo 10">
            <a:extLst>
              <a:ext uri="{FF2B5EF4-FFF2-40B4-BE49-F238E27FC236}">
                <a16:creationId xmlns:a16="http://schemas.microsoft.com/office/drawing/2014/main" id="{90EAC002-9F6F-437F-A686-6C90C3BADD65}"/>
              </a:ext>
            </a:extLst>
          </p:cNvPr>
          <p:cNvGrpSpPr/>
          <p:nvPr/>
        </p:nvGrpSpPr>
        <p:grpSpPr>
          <a:xfrm>
            <a:off x="766657" y="6100133"/>
            <a:ext cx="5773623" cy="2315957"/>
            <a:chOff x="766657" y="6100133"/>
            <a:chExt cx="5773623" cy="2315957"/>
          </a:xfrm>
        </p:grpSpPr>
        <p:sp>
          <p:nvSpPr>
            <p:cNvPr id="4" name="Triángulo isósceles 3">
              <a:extLst>
                <a:ext uri="{FF2B5EF4-FFF2-40B4-BE49-F238E27FC236}">
                  <a16:creationId xmlns:a16="http://schemas.microsoft.com/office/drawing/2014/main" id="{A11729AE-78BA-45C1-844E-59AEFDA30F3C}"/>
                </a:ext>
              </a:extLst>
            </p:cNvPr>
            <p:cNvSpPr/>
            <p:nvPr/>
          </p:nvSpPr>
          <p:spPr>
            <a:xfrm rot="10800000">
              <a:off x="2907292" y="6315577"/>
              <a:ext cx="1038011" cy="659090"/>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sz="1100"/>
            </a:p>
          </p:txBody>
        </p:sp>
        <p:sp>
          <p:nvSpPr>
            <p:cNvPr id="5" name="CuadroTexto 4">
              <a:extLst>
                <a:ext uri="{FF2B5EF4-FFF2-40B4-BE49-F238E27FC236}">
                  <a16:creationId xmlns:a16="http://schemas.microsoft.com/office/drawing/2014/main" id="{B48F9168-B7F0-43EE-9E8D-DFB140DE3736}"/>
                </a:ext>
              </a:extLst>
            </p:cNvPr>
            <p:cNvSpPr txBox="1"/>
            <p:nvPr/>
          </p:nvSpPr>
          <p:spPr>
            <a:xfrm>
              <a:off x="2786837" y="7099574"/>
              <a:ext cx="1284326" cy="261610"/>
            </a:xfrm>
            <a:prstGeom prst="rect">
              <a:avLst/>
            </a:prstGeom>
            <a:noFill/>
          </p:spPr>
          <p:txBody>
            <a:bodyPr wrap="none" rtlCol="0">
              <a:spAutoFit/>
            </a:bodyPr>
            <a:lstStyle/>
            <a:p>
              <a:r>
                <a:rPr lang="es-MX" sz="1100" b="1" dirty="0"/>
                <a:t>Capacidad de Pago</a:t>
              </a:r>
            </a:p>
          </p:txBody>
        </p:sp>
        <p:sp>
          <p:nvSpPr>
            <p:cNvPr id="6" name="CuadroTexto 5">
              <a:extLst>
                <a:ext uri="{FF2B5EF4-FFF2-40B4-BE49-F238E27FC236}">
                  <a16:creationId xmlns:a16="http://schemas.microsoft.com/office/drawing/2014/main" id="{FFA5BF1E-42F5-4B9E-A516-42B389E47BE2}"/>
                </a:ext>
              </a:extLst>
            </p:cNvPr>
            <p:cNvSpPr txBox="1"/>
            <p:nvPr/>
          </p:nvSpPr>
          <p:spPr>
            <a:xfrm>
              <a:off x="1552204" y="6100133"/>
              <a:ext cx="1277915" cy="769441"/>
            </a:xfrm>
            <a:prstGeom prst="rect">
              <a:avLst/>
            </a:prstGeom>
            <a:noFill/>
          </p:spPr>
          <p:txBody>
            <a:bodyPr wrap="none" rtlCol="0">
              <a:spAutoFit/>
            </a:bodyPr>
            <a:lstStyle/>
            <a:p>
              <a:pPr algn="ctr"/>
              <a:r>
                <a:rPr lang="es-MX" sz="1100" b="1" dirty="0"/>
                <a:t>Comportamiento</a:t>
              </a:r>
            </a:p>
            <a:p>
              <a:pPr algn="ctr"/>
              <a:r>
                <a:rPr lang="es-MX" sz="1100" b="1" dirty="0"/>
                <a:t>Crediticio</a:t>
              </a:r>
            </a:p>
            <a:p>
              <a:pPr marL="171450" indent="-171450">
                <a:buFont typeface="Arial" panose="020B0604020202020204" pitchFamily="34" charset="0"/>
                <a:buChar char="•"/>
              </a:pPr>
              <a:r>
                <a:rPr lang="es-MX" sz="1100" i="1" dirty="0"/>
                <a:t>Buró de Crédito</a:t>
              </a:r>
            </a:p>
            <a:p>
              <a:pPr marL="171450" indent="-171450">
                <a:buFont typeface="Arial" panose="020B0604020202020204" pitchFamily="34" charset="0"/>
                <a:buChar char="•"/>
              </a:pPr>
              <a:r>
                <a:rPr lang="es-MX" sz="1100" i="1" dirty="0"/>
                <a:t>Integrante</a:t>
              </a:r>
            </a:p>
          </p:txBody>
        </p:sp>
        <p:sp>
          <p:nvSpPr>
            <p:cNvPr id="7" name="CuadroTexto 6">
              <a:extLst>
                <a:ext uri="{FF2B5EF4-FFF2-40B4-BE49-F238E27FC236}">
                  <a16:creationId xmlns:a16="http://schemas.microsoft.com/office/drawing/2014/main" id="{EF1A0AB0-EFE8-41B8-9B2D-B2FF72DC998A}"/>
                </a:ext>
              </a:extLst>
            </p:cNvPr>
            <p:cNvSpPr txBox="1"/>
            <p:nvPr/>
          </p:nvSpPr>
          <p:spPr>
            <a:xfrm>
              <a:off x="4166413" y="6100133"/>
              <a:ext cx="833882" cy="430887"/>
            </a:xfrm>
            <a:prstGeom prst="rect">
              <a:avLst/>
            </a:prstGeom>
            <a:noFill/>
          </p:spPr>
          <p:txBody>
            <a:bodyPr wrap="none" rtlCol="0">
              <a:spAutoFit/>
            </a:bodyPr>
            <a:lstStyle/>
            <a:p>
              <a:pPr algn="ctr"/>
              <a:r>
                <a:rPr lang="es-MX" sz="1100" b="1" dirty="0"/>
                <a:t>Aportación</a:t>
              </a:r>
            </a:p>
            <a:p>
              <a:pPr algn="ctr"/>
              <a:r>
                <a:rPr lang="es-MX" sz="1100" b="1" dirty="0"/>
                <a:t>Inicial</a:t>
              </a:r>
            </a:p>
          </p:txBody>
        </p:sp>
        <p:sp>
          <p:nvSpPr>
            <p:cNvPr id="8" name="Rectángulo: esquinas redondeadas 7">
              <a:extLst>
                <a:ext uri="{FF2B5EF4-FFF2-40B4-BE49-F238E27FC236}">
                  <a16:creationId xmlns:a16="http://schemas.microsoft.com/office/drawing/2014/main" id="{423571CC-469B-498A-BC96-DC9389550A51}"/>
                </a:ext>
              </a:extLst>
            </p:cNvPr>
            <p:cNvSpPr/>
            <p:nvPr/>
          </p:nvSpPr>
          <p:spPr>
            <a:xfrm>
              <a:off x="766657" y="7814634"/>
              <a:ext cx="5324041" cy="601456"/>
            </a:xfrm>
            <a:prstGeom prst="roundRect">
              <a:avLst/>
            </a:prstGeom>
          </p:spPr>
          <p:style>
            <a:lnRef idx="2">
              <a:schemeClr val="accent1"/>
            </a:lnRef>
            <a:fillRef idx="1">
              <a:schemeClr val="lt1"/>
            </a:fillRef>
            <a:effectRef idx="0">
              <a:schemeClr val="accent1"/>
            </a:effectRef>
            <a:fontRef idx="minor">
              <a:schemeClr val="dk1"/>
            </a:fontRef>
          </p:style>
          <p:txBody>
            <a:bodyPr numCol="3" rtlCol="0" anchor="ctr"/>
            <a:lstStyle/>
            <a:p>
              <a:pPr algn="ctr"/>
              <a:r>
                <a:rPr lang="es-MX" sz="1100" b="1" dirty="0"/>
                <a:t>Antigüedad en el Empleo</a:t>
              </a:r>
            </a:p>
            <a:p>
              <a:pPr algn="ctr"/>
              <a:r>
                <a:rPr lang="es-MX" sz="1100" b="1" dirty="0"/>
                <a:t>Tipo de Ingreso </a:t>
              </a:r>
            </a:p>
            <a:p>
              <a:pPr algn="ctr"/>
              <a:r>
                <a:rPr lang="es-MX" sz="1100" b="1" dirty="0"/>
                <a:t>Tipo de Domicilio</a:t>
              </a:r>
            </a:p>
            <a:p>
              <a:pPr algn="ctr"/>
              <a:r>
                <a:rPr lang="es-MX" sz="1100" b="1" dirty="0"/>
                <a:t>Localizador</a:t>
              </a:r>
            </a:p>
            <a:p>
              <a:pPr algn="ctr"/>
              <a:r>
                <a:rPr lang="es-MX" sz="1100" b="1" dirty="0"/>
                <a:t>Cliente de casa</a:t>
              </a:r>
            </a:p>
            <a:p>
              <a:pPr algn="ctr"/>
              <a:r>
                <a:rPr lang="es-MX" sz="1100" b="1" dirty="0"/>
                <a:t>Antigüedad como integrante </a:t>
              </a:r>
            </a:p>
          </p:txBody>
        </p:sp>
        <p:sp>
          <p:nvSpPr>
            <p:cNvPr id="9" name="Signo más 8">
              <a:extLst>
                <a:ext uri="{FF2B5EF4-FFF2-40B4-BE49-F238E27FC236}">
                  <a16:creationId xmlns:a16="http://schemas.microsoft.com/office/drawing/2014/main" id="{11A23106-3A92-49BA-BFD6-88C7DEB5D83A}"/>
                </a:ext>
              </a:extLst>
            </p:cNvPr>
            <p:cNvSpPr/>
            <p:nvPr/>
          </p:nvSpPr>
          <p:spPr>
            <a:xfrm>
              <a:off x="3262985" y="7388190"/>
              <a:ext cx="326626" cy="310957"/>
            </a:xfrm>
            <a:prstGeom prst="mathPlus">
              <a:avLst>
                <a:gd name="adj1" fmla="val 15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10" name="CuadroTexto 9">
              <a:extLst>
                <a:ext uri="{FF2B5EF4-FFF2-40B4-BE49-F238E27FC236}">
                  <a16:creationId xmlns:a16="http://schemas.microsoft.com/office/drawing/2014/main" id="{D9B68E75-3B32-4443-80B3-A5F1E14206BF}"/>
                </a:ext>
              </a:extLst>
            </p:cNvPr>
            <p:cNvSpPr txBox="1"/>
            <p:nvPr/>
          </p:nvSpPr>
          <p:spPr>
            <a:xfrm>
              <a:off x="3760967" y="6689718"/>
              <a:ext cx="2779313" cy="400110"/>
            </a:xfrm>
            <a:prstGeom prst="rect">
              <a:avLst/>
            </a:prstGeom>
            <a:noFill/>
          </p:spPr>
          <p:txBody>
            <a:bodyPr wrap="square" rtlCol="0">
              <a:spAutoFit/>
            </a:bodyPr>
            <a:lstStyle/>
            <a:p>
              <a:pPr algn="ctr"/>
              <a:r>
                <a:rPr lang="es-MX" sz="1000" i="1" dirty="0"/>
                <a:t>“La debilidad en alguna de las variables deberá ser compensada con la fortaleza de las otras dos.”</a:t>
              </a:r>
            </a:p>
          </p:txBody>
        </p:sp>
      </p:grpSp>
    </p:spTree>
    <p:extLst>
      <p:ext uri="{BB962C8B-B14F-4D97-AF65-F5344CB8AC3E}">
        <p14:creationId xmlns:p14="http://schemas.microsoft.com/office/powerpoint/2010/main" val="2192563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1723" y="1658387"/>
            <a:ext cx="6254555"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Edad de Solicitantes:</a:t>
            </a:r>
          </a:p>
          <a:p>
            <a:pPr marL="825500" lvl="1" indent="-285750" algn="just" eaLnBrk="0" fontAlgn="base" hangingPunct="0">
              <a:spcBef>
                <a:spcPct val="0"/>
              </a:spcBef>
              <a:spcAft>
                <a:spcPct val="0"/>
              </a:spcAft>
              <a:buFont typeface="+mj-lt"/>
              <a:buAutoNum type="romanLcPeriod"/>
            </a:pPr>
            <a:r>
              <a:rPr lang="es-MX" sz="1100" dirty="0">
                <a:latin typeface="Calibri" pitchFamily="34" charset="0"/>
                <a:ea typeface="Calibri" pitchFamily="34" charset="0"/>
                <a:cs typeface="Times New Roman" pitchFamily="18" charset="0"/>
              </a:rPr>
              <a:t>Mínima: 18 años cumplidos al momento del envío de solicitud de crédito.</a:t>
            </a:r>
          </a:p>
          <a:p>
            <a:pPr marL="825500" lvl="1" indent="-285750" algn="just" eaLnBrk="0" fontAlgn="base" hangingPunct="0">
              <a:spcBef>
                <a:spcPct val="0"/>
              </a:spcBef>
              <a:spcAft>
                <a:spcPct val="0"/>
              </a:spcAft>
              <a:buFont typeface="+mj-lt"/>
              <a:buAutoNum type="romanLcPeriod"/>
            </a:pPr>
            <a:r>
              <a:rPr lang="es-MX" sz="1100" dirty="0">
                <a:latin typeface="Calibri" pitchFamily="34" charset="0"/>
                <a:ea typeface="Calibri" pitchFamily="34" charset="0"/>
                <a:cs typeface="Times New Roman" pitchFamily="18" charset="0"/>
              </a:rPr>
              <a:t>Máxima: 69 años y 364 días (edad del solicitante + plazo de </a:t>
            </a:r>
            <a:r>
              <a:rPr lang="es-MX" sz="1100" u="sng" dirty="0">
                <a:latin typeface="Calibri" pitchFamily="34" charset="0"/>
                <a:ea typeface="Calibri" pitchFamily="34" charset="0"/>
                <a:cs typeface="Times New Roman" pitchFamily="18" charset="0"/>
              </a:rPr>
              <a:t>crédito</a:t>
            </a:r>
            <a:r>
              <a:rPr lang="es-MX" sz="1100" dirty="0">
                <a:latin typeface="Calibri" pitchFamily="34" charset="0"/>
                <a:ea typeface="Calibri" pitchFamily="34" charset="0"/>
                <a:cs typeface="Times New Roman" pitchFamily="18" charset="0"/>
              </a:rPr>
              <a:t> &lt;= 75 años).</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Edad de Figuras de Respaldo:</a:t>
            </a:r>
          </a:p>
          <a:p>
            <a:pPr marL="825500" lvl="1" indent="-285750" algn="just" eaLnBrk="0" fontAlgn="base" hangingPunct="0">
              <a:spcBef>
                <a:spcPct val="0"/>
              </a:spcBef>
              <a:spcAft>
                <a:spcPct val="0"/>
              </a:spcAft>
              <a:buFont typeface="+mj-lt"/>
              <a:buAutoNum type="romanLcPeriod"/>
            </a:pPr>
            <a:r>
              <a:rPr lang="es-MX" sz="1100" dirty="0">
                <a:latin typeface="Calibri" pitchFamily="34" charset="0"/>
                <a:ea typeface="Calibri" pitchFamily="34" charset="0"/>
                <a:cs typeface="Times New Roman" pitchFamily="18" charset="0"/>
              </a:rPr>
              <a:t>Mínima: 25 años cumplidos al momento del envío de solicitud de crédito.</a:t>
            </a:r>
          </a:p>
          <a:p>
            <a:pPr marL="825500" lvl="1" indent="-285750" algn="just" eaLnBrk="0" fontAlgn="base" hangingPunct="0">
              <a:spcBef>
                <a:spcPct val="0"/>
              </a:spcBef>
              <a:spcAft>
                <a:spcPct val="0"/>
              </a:spcAft>
              <a:buFont typeface="+mj-lt"/>
              <a:buAutoNum type="romanLcPeriod"/>
            </a:pPr>
            <a:r>
              <a:rPr lang="es-MX" sz="1100" dirty="0">
                <a:latin typeface="Calibri" pitchFamily="34" charset="0"/>
                <a:ea typeface="Calibri" pitchFamily="34" charset="0"/>
                <a:cs typeface="Times New Roman" pitchFamily="18" charset="0"/>
              </a:rPr>
              <a:t>Máxima: 69 años y 364 días (edad del solicitante + plazo de </a:t>
            </a:r>
            <a:r>
              <a:rPr lang="es-MX" sz="1100" u="sng" dirty="0">
                <a:latin typeface="Calibri" pitchFamily="34" charset="0"/>
                <a:ea typeface="Calibri" pitchFamily="34" charset="0"/>
                <a:cs typeface="Times New Roman" pitchFamily="18" charset="0"/>
              </a:rPr>
              <a:t>crédito</a:t>
            </a:r>
            <a:r>
              <a:rPr lang="es-MX" sz="1100" dirty="0">
                <a:latin typeface="Calibri" pitchFamily="34" charset="0"/>
                <a:ea typeface="Calibri" pitchFamily="34" charset="0"/>
                <a:cs typeface="Times New Roman" pitchFamily="18" charset="0"/>
              </a:rPr>
              <a:t> &lt;= 75 años).</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Figuras de Respaldo:</a:t>
            </a:r>
          </a:p>
          <a:p>
            <a:pPr marL="825500" lvl="1" indent="-285750" algn="just" eaLnBrk="0" fontAlgn="base" hangingPunct="0">
              <a:spcBef>
                <a:spcPct val="0"/>
              </a:spcBef>
              <a:spcAft>
                <a:spcPct val="0"/>
              </a:spcAft>
              <a:buFont typeface="+mj-lt"/>
              <a:buAutoNum type="romanLcPeriod"/>
            </a:pPr>
            <a:r>
              <a:rPr lang="es-MX" sz="1100" dirty="0">
                <a:latin typeface="Calibri" pitchFamily="34" charset="0"/>
                <a:ea typeface="Calibri" pitchFamily="34" charset="0"/>
                <a:cs typeface="Times New Roman" pitchFamily="18" charset="0"/>
              </a:rPr>
              <a:t>Referente Telefónico.- Personas con línea fija o móvil con contrato de renta con antigüedad mínima de 6 meses. </a:t>
            </a:r>
          </a:p>
          <a:p>
            <a:pPr marL="825500" lvl="1" indent="-285750" algn="just" eaLnBrk="0" fontAlgn="base" hangingPunct="0">
              <a:spcBef>
                <a:spcPct val="0"/>
              </a:spcBef>
              <a:spcAft>
                <a:spcPct val="0"/>
              </a:spcAft>
              <a:buFont typeface="+mj-lt"/>
              <a:buAutoNum type="romanLcPeriod"/>
            </a:pPr>
            <a:r>
              <a:rPr lang="es-MX" sz="1100" dirty="0">
                <a:latin typeface="Calibri" pitchFamily="34" charset="0"/>
                <a:ea typeface="Calibri" pitchFamily="34" charset="0"/>
                <a:cs typeface="Times New Roman" pitchFamily="18" charset="0"/>
              </a:rPr>
              <a:t>Coobligado.- Garantizará operaciones hasta por $1,000,000.00 MXP en riesgo conjunto. En caso de que el coobligado tenga un crédito propio con Grupo Conauto, éste contará para la acumulación de riesgos. No serán aceptables las figuras de titular y coobligados cruzados. La fuente de ingresos debe ser independiente a la del titular. Se aceptarán coobligados con ingresos de tipo informal de acuerdo a las disposiciones de evaluación correspondientes.</a:t>
            </a:r>
          </a:p>
          <a:p>
            <a:pPr marL="825500" lvl="1" indent="-285750" algn="just" eaLnBrk="0" fontAlgn="base" hangingPunct="0">
              <a:spcBef>
                <a:spcPct val="0"/>
              </a:spcBef>
              <a:spcAft>
                <a:spcPct val="0"/>
              </a:spcAft>
              <a:buFont typeface="+mj-lt"/>
              <a:buAutoNum type="romanLcPeriod"/>
            </a:pPr>
            <a:r>
              <a:rPr lang="es-MX" sz="1100" dirty="0">
                <a:latin typeface="Calibri" pitchFamily="34" charset="0"/>
                <a:ea typeface="Calibri" pitchFamily="34" charset="0"/>
                <a:cs typeface="Times New Roman" pitchFamily="18" charset="0"/>
              </a:rPr>
              <a:t>Aval.- Deberán comprobar ingresos y firmar carta de gravamen del inmueble en favor de Grupo Conauto (o de la empresa que corresponda). En caso de que el Avalista no cuente con una actividad económica que compruebe ingresos se revisará su comportamiento en Buró de Crédito.</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Para los solicitantes de crédito menores a 25 años, se solicitará un coobligado que cumpla con las condiciones vigentes. Adicionalmente, podrá solicitarse la instalación de un dispositivo localizador .</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La capacidad de pago deberá calcularse en función de los comprobantes de ingreso y los compromisos  declarados en la solicitud y, los obtenidos de la consulta del Buró de Crédito, si aplica.</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El solicitante podrá comprobar ingresos mediante los siguientes elementos:</a:t>
            </a:r>
          </a:p>
          <a:p>
            <a:pPr marL="825500" lvl="1"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Comprobantes de nómina que contengan código QR y CFDI</a:t>
            </a:r>
          </a:p>
          <a:p>
            <a:pPr marL="825500" lvl="1"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Estados de cuenta bancarios (todas las hojas)</a:t>
            </a:r>
          </a:p>
          <a:p>
            <a:pPr marL="825500" lvl="1"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Estudio socioeconómico resultado de verificación física</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De acuerdo con los ingresos comprobados que presente el solicitante, aquél que represente mayoría definirá el tratamiento como FORMAL o INFORMAL salvo que el ingreso formal sea suficiente para solventar el pago de la mensualidad.</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Persona física con Actividad Empresarial y Personas Morales, deberán presentar documentación que acredite su condición en el SAT, así como información referente a sus declaraciones y pagos.</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Estudiantes y Amas de Casa deberán presentar coobligado que cumpla con las disposiciones vigentes.</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Todos los clientes estarán sujetos a la consulta de comportamiento y nivel de endeudamiento en las Sociedades de Información Crediticia directamente por Grupo Conauto. El criterio de evaluación aplicará de acuerdo al perfil de cliente o promoción contratada.</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Todos los vehículos enlistados como Unidades de Riesgo, conllevan la colocación obligatoria de un dispositivo localizador.</a:t>
            </a:r>
          </a:p>
          <a:p>
            <a:pPr marL="368300" indent="-285750" algn="just" eaLnBrk="0" fontAlgn="base" hangingPunct="0">
              <a:spcBef>
                <a:spcPct val="0"/>
              </a:spcBef>
              <a:spcAft>
                <a:spcPct val="0"/>
              </a:spcAft>
              <a:buFont typeface="+mj-lt"/>
              <a:buAutoNum type="romanUcPeriod"/>
            </a:pPr>
            <a:r>
              <a:rPr lang="es-MX" sz="1100" dirty="0">
                <a:latin typeface="Calibri" pitchFamily="34" charset="0"/>
                <a:ea typeface="Calibri" pitchFamily="34" charset="0"/>
                <a:cs typeface="Times New Roman" pitchFamily="18" charset="0"/>
              </a:rPr>
              <a:t>Para todos los vehículos enlistados como Unidades de Carga,  se requiere cubrir como aportación inicial al menos el 25% del valor de la unidad.</a:t>
            </a:r>
          </a:p>
        </p:txBody>
      </p:sp>
      <p:sp>
        <p:nvSpPr>
          <p:cNvPr id="3" name="13 Rectángulo">
            <a:extLst>
              <a:ext uri="{FF2B5EF4-FFF2-40B4-BE49-F238E27FC236}">
                <a16:creationId xmlns:a16="http://schemas.microsoft.com/office/drawing/2014/main" id="{2FF10FDD-19F5-4E3D-9A9D-01DD1C648022}"/>
              </a:ext>
            </a:extLst>
          </p:cNvPr>
          <p:cNvSpPr/>
          <p:nvPr/>
        </p:nvSpPr>
        <p:spPr>
          <a:xfrm>
            <a:off x="0" y="1277490"/>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Política de Crédito</a:t>
            </a:r>
          </a:p>
        </p:txBody>
      </p:sp>
    </p:spTree>
    <p:extLst>
      <p:ext uri="{BB962C8B-B14F-4D97-AF65-F5344CB8AC3E}">
        <p14:creationId xmlns:p14="http://schemas.microsoft.com/office/powerpoint/2010/main" val="18926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348816" y="1795442"/>
            <a:ext cx="54726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_tradnl" sz="3600" b="1" dirty="0">
                <a:solidFill>
                  <a:srgbClr val="0070C0"/>
                </a:solidFill>
                <a:latin typeface="+mj-lt"/>
              </a:rPr>
              <a:t>Actualización al proceso de Pagos de Unidad</a:t>
            </a:r>
            <a:endParaRPr kumimoji="0" lang="es-MX" sz="4000" b="1" i="0" u="none" strike="noStrike" cap="none" normalizeH="0" baseline="0" dirty="0">
              <a:ln>
                <a:noFill/>
              </a:ln>
              <a:solidFill>
                <a:srgbClr val="0070C0"/>
              </a:solidFill>
              <a:effectLst/>
              <a:latin typeface="+mj-lt"/>
              <a:cs typeface="Arial" pitchFamily="34" charset="0"/>
            </a:endParaRPr>
          </a:p>
        </p:txBody>
      </p:sp>
      <p:sp>
        <p:nvSpPr>
          <p:cNvPr id="6" name="Rectangle 3"/>
          <p:cNvSpPr>
            <a:spLocks noChangeArrowheads="1"/>
          </p:cNvSpPr>
          <p:nvPr/>
        </p:nvSpPr>
        <p:spPr bwMode="auto">
          <a:xfrm>
            <a:off x="274320" y="1868594"/>
            <a:ext cx="1808912"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_tradnl" sz="11500" b="1" dirty="0">
                <a:solidFill>
                  <a:srgbClr val="002060"/>
                </a:solidFill>
                <a:latin typeface="Arial Black" pitchFamily="34" charset="0"/>
              </a:rPr>
              <a:t>4.</a:t>
            </a:r>
            <a:endParaRPr kumimoji="0" lang="es-MX" sz="13800" b="1" i="0" u="none" strike="noStrike" cap="none" normalizeH="0" baseline="0" dirty="0">
              <a:ln>
                <a:noFill/>
              </a:ln>
              <a:solidFill>
                <a:srgbClr val="002060"/>
              </a:solidFill>
              <a:effectLst/>
              <a:latin typeface="Arial Black" pitchFamily="34" charset="0"/>
              <a:cs typeface="Arial" pitchFamily="34" charset="0"/>
            </a:endParaRPr>
          </a:p>
        </p:txBody>
      </p:sp>
      <p:sp>
        <p:nvSpPr>
          <p:cNvPr id="7" name="6 Forma libre"/>
          <p:cNvSpPr/>
          <p:nvPr/>
        </p:nvSpPr>
        <p:spPr>
          <a:xfrm>
            <a:off x="0" y="3785616"/>
            <a:ext cx="6858000" cy="1298448"/>
          </a:xfrm>
          <a:custGeom>
            <a:avLst/>
            <a:gdLst>
              <a:gd name="connsiteX0" fmla="*/ 0 w 2066544"/>
              <a:gd name="connsiteY0" fmla="*/ 1682496 h 1682496"/>
              <a:gd name="connsiteX1" fmla="*/ 1033272 w 2066544"/>
              <a:gd name="connsiteY1" fmla="*/ 0 h 1682496"/>
              <a:gd name="connsiteX2" fmla="*/ 2066544 w 2066544"/>
              <a:gd name="connsiteY2" fmla="*/ 1682496 h 1682496"/>
              <a:gd name="connsiteX3" fmla="*/ 0 w 2066544"/>
              <a:gd name="connsiteY3" fmla="*/ 1682496 h 1682496"/>
              <a:gd name="connsiteX0" fmla="*/ 0 w 6858000"/>
              <a:gd name="connsiteY0" fmla="*/ 5687568 h 5687568"/>
              <a:gd name="connsiteX1" fmla="*/ 6858000 w 6858000"/>
              <a:gd name="connsiteY1" fmla="*/ 0 h 5687568"/>
              <a:gd name="connsiteX2" fmla="*/ 2066544 w 6858000"/>
              <a:gd name="connsiteY2" fmla="*/ 5687568 h 5687568"/>
              <a:gd name="connsiteX3" fmla="*/ 0 w 6858000"/>
              <a:gd name="connsiteY3" fmla="*/ 5687568 h 5687568"/>
              <a:gd name="connsiteX0" fmla="*/ 0 w 6858000"/>
              <a:gd name="connsiteY0" fmla="*/ 5687568 h 5687568"/>
              <a:gd name="connsiteX1" fmla="*/ 6858000 w 6858000"/>
              <a:gd name="connsiteY1" fmla="*/ 0 h 5687568"/>
              <a:gd name="connsiteX2" fmla="*/ 6858000 w 6858000"/>
              <a:gd name="connsiteY2" fmla="*/ 5687568 h 5687568"/>
              <a:gd name="connsiteX3" fmla="*/ 0 w 6858000"/>
              <a:gd name="connsiteY3" fmla="*/ 5687568 h 5687568"/>
              <a:gd name="connsiteX0" fmla="*/ 0 w 6858000"/>
              <a:gd name="connsiteY0" fmla="*/ 2029968 h 2029968"/>
              <a:gd name="connsiteX1" fmla="*/ 6858000 w 6858000"/>
              <a:gd name="connsiteY1" fmla="*/ 0 h 2029968"/>
              <a:gd name="connsiteX2" fmla="*/ 6858000 w 6858000"/>
              <a:gd name="connsiteY2" fmla="*/ 2029968 h 2029968"/>
              <a:gd name="connsiteX3" fmla="*/ 0 w 6858000"/>
              <a:gd name="connsiteY3" fmla="*/ 2029968 h 2029968"/>
            </a:gdLst>
            <a:ahLst/>
            <a:cxnLst>
              <a:cxn ang="0">
                <a:pos x="connsiteX0" y="connsiteY0"/>
              </a:cxn>
              <a:cxn ang="0">
                <a:pos x="connsiteX1" y="connsiteY1"/>
              </a:cxn>
              <a:cxn ang="0">
                <a:pos x="connsiteX2" y="connsiteY2"/>
              </a:cxn>
              <a:cxn ang="0">
                <a:pos x="connsiteX3" y="connsiteY3"/>
              </a:cxn>
            </a:cxnLst>
            <a:rect l="l" t="t" r="r" b="b"/>
            <a:pathLst>
              <a:path w="6858000" h="2029968">
                <a:moveTo>
                  <a:pt x="0" y="2029968"/>
                </a:moveTo>
                <a:lnTo>
                  <a:pt x="6858000" y="0"/>
                </a:lnTo>
                <a:lnTo>
                  <a:pt x="6858000" y="2029968"/>
                </a:lnTo>
                <a:lnTo>
                  <a:pt x="0" y="2029968"/>
                </a:lnTo>
                <a:close/>
              </a:path>
            </a:pathLst>
          </a:cu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8194" name="Picture 2" descr="https://www.ford.mx/content/dam/Ford/website-assets/latam/mx/nameplate/fusion/fusion-2018/gallery/trigger/overlay/ford-fusion-2018-auto-exterior-frente-gris-parrilla-rojo-velocidad-puente-sol.jpg"/>
          <p:cNvPicPr>
            <a:picLocks noChangeAspect="1" noChangeArrowheads="1"/>
          </p:cNvPicPr>
          <p:nvPr/>
        </p:nvPicPr>
        <p:blipFill>
          <a:blip r:embed="rId2" cstate="print"/>
          <a:srcRect/>
          <a:stretch>
            <a:fillRect/>
          </a:stretch>
        </p:blipFill>
        <p:spPr bwMode="auto">
          <a:xfrm>
            <a:off x="0" y="5082772"/>
            <a:ext cx="6858000" cy="345643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orma libre"/>
          <p:cNvSpPr/>
          <p:nvPr/>
        </p:nvSpPr>
        <p:spPr>
          <a:xfrm>
            <a:off x="0" y="3785616"/>
            <a:ext cx="6858000" cy="1298448"/>
          </a:xfrm>
          <a:custGeom>
            <a:avLst/>
            <a:gdLst>
              <a:gd name="connsiteX0" fmla="*/ 0 w 2066544"/>
              <a:gd name="connsiteY0" fmla="*/ 1682496 h 1682496"/>
              <a:gd name="connsiteX1" fmla="*/ 1033272 w 2066544"/>
              <a:gd name="connsiteY1" fmla="*/ 0 h 1682496"/>
              <a:gd name="connsiteX2" fmla="*/ 2066544 w 2066544"/>
              <a:gd name="connsiteY2" fmla="*/ 1682496 h 1682496"/>
              <a:gd name="connsiteX3" fmla="*/ 0 w 2066544"/>
              <a:gd name="connsiteY3" fmla="*/ 1682496 h 1682496"/>
              <a:gd name="connsiteX0" fmla="*/ 0 w 6858000"/>
              <a:gd name="connsiteY0" fmla="*/ 5687568 h 5687568"/>
              <a:gd name="connsiteX1" fmla="*/ 6858000 w 6858000"/>
              <a:gd name="connsiteY1" fmla="*/ 0 h 5687568"/>
              <a:gd name="connsiteX2" fmla="*/ 2066544 w 6858000"/>
              <a:gd name="connsiteY2" fmla="*/ 5687568 h 5687568"/>
              <a:gd name="connsiteX3" fmla="*/ 0 w 6858000"/>
              <a:gd name="connsiteY3" fmla="*/ 5687568 h 5687568"/>
              <a:gd name="connsiteX0" fmla="*/ 0 w 6858000"/>
              <a:gd name="connsiteY0" fmla="*/ 5687568 h 5687568"/>
              <a:gd name="connsiteX1" fmla="*/ 6858000 w 6858000"/>
              <a:gd name="connsiteY1" fmla="*/ 0 h 5687568"/>
              <a:gd name="connsiteX2" fmla="*/ 6858000 w 6858000"/>
              <a:gd name="connsiteY2" fmla="*/ 5687568 h 5687568"/>
              <a:gd name="connsiteX3" fmla="*/ 0 w 6858000"/>
              <a:gd name="connsiteY3" fmla="*/ 5687568 h 5687568"/>
              <a:gd name="connsiteX0" fmla="*/ 0 w 6858000"/>
              <a:gd name="connsiteY0" fmla="*/ 2029968 h 2029968"/>
              <a:gd name="connsiteX1" fmla="*/ 6858000 w 6858000"/>
              <a:gd name="connsiteY1" fmla="*/ 0 h 2029968"/>
              <a:gd name="connsiteX2" fmla="*/ 6858000 w 6858000"/>
              <a:gd name="connsiteY2" fmla="*/ 2029968 h 2029968"/>
              <a:gd name="connsiteX3" fmla="*/ 0 w 6858000"/>
              <a:gd name="connsiteY3" fmla="*/ 2029968 h 2029968"/>
            </a:gdLst>
            <a:ahLst/>
            <a:cxnLst>
              <a:cxn ang="0">
                <a:pos x="connsiteX0" y="connsiteY0"/>
              </a:cxn>
              <a:cxn ang="0">
                <a:pos x="connsiteX1" y="connsiteY1"/>
              </a:cxn>
              <a:cxn ang="0">
                <a:pos x="connsiteX2" y="connsiteY2"/>
              </a:cxn>
              <a:cxn ang="0">
                <a:pos x="connsiteX3" y="connsiteY3"/>
              </a:cxn>
            </a:cxnLst>
            <a:rect l="l" t="t" r="r" b="b"/>
            <a:pathLst>
              <a:path w="6858000" h="2029968">
                <a:moveTo>
                  <a:pt x="0" y="2029968"/>
                </a:moveTo>
                <a:lnTo>
                  <a:pt x="6858000" y="0"/>
                </a:lnTo>
                <a:lnTo>
                  <a:pt x="6858000" y="2029968"/>
                </a:lnTo>
                <a:lnTo>
                  <a:pt x="0" y="2029968"/>
                </a:lnTo>
                <a:close/>
              </a:path>
            </a:pathLst>
          </a:cu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3" name="2 Imagen" descr="ford-figo-2018-auto-compacto-exterior-frente-azul-parrilla-faros.jpg"/>
          <p:cNvPicPr>
            <a:picLocks noChangeAspect="1"/>
          </p:cNvPicPr>
          <p:nvPr/>
        </p:nvPicPr>
        <p:blipFill>
          <a:blip r:embed="rId2" cstate="print"/>
          <a:stretch>
            <a:fillRect/>
          </a:stretch>
        </p:blipFill>
        <p:spPr>
          <a:xfrm>
            <a:off x="0" y="5084064"/>
            <a:ext cx="6858000" cy="3456432"/>
          </a:xfrm>
          <a:prstGeom prst="rect">
            <a:avLst/>
          </a:prstGeom>
        </p:spPr>
      </p:pic>
      <p:sp>
        <p:nvSpPr>
          <p:cNvPr id="2" name="Rectangle 3"/>
          <p:cNvSpPr>
            <a:spLocks noChangeArrowheads="1"/>
          </p:cNvSpPr>
          <p:nvPr/>
        </p:nvSpPr>
        <p:spPr bwMode="auto">
          <a:xfrm>
            <a:off x="1348816" y="1795442"/>
            <a:ext cx="54726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_tradnl" sz="3600" b="1" dirty="0">
                <a:solidFill>
                  <a:srgbClr val="0070C0"/>
                </a:solidFill>
                <a:latin typeface="+mj-lt"/>
              </a:rPr>
              <a:t>Plan Global de Incentivos</a:t>
            </a:r>
          </a:p>
          <a:p>
            <a:pPr lvl="0" fontAlgn="base">
              <a:spcBef>
                <a:spcPct val="0"/>
              </a:spcBef>
              <a:spcAft>
                <a:spcPct val="0"/>
              </a:spcAft>
            </a:pPr>
            <a:r>
              <a:rPr lang="es-ES_tradnl" sz="3600" b="1" dirty="0">
                <a:solidFill>
                  <a:srgbClr val="0070C0"/>
                </a:solidFill>
                <a:latin typeface="+mj-lt"/>
              </a:rPr>
              <a:t>y Apoyos al Distribuidor</a:t>
            </a:r>
            <a:endParaRPr kumimoji="0" lang="es-MX" sz="4000" b="1" i="0" u="none" strike="noStrike" cap="none" normalizeH="0" baseline="0" dirty="0">
              <a:ln>
                <a:noFill/>
              </a:ln>
              <a:solidFill>
                <a:srgbClr val="0070C0"/>
              </a:solidFill>
              <a:effectLst/>
              <a:latin typeface="+mj-lt"/>
              <a:cs typeface="Arial" pitchFamily="34" charset="0"/>
            </a:endParaRPr>
          </a:p>
        </p:txBody>
      </p:sp>
      <p:sp>
        <p:nvSpPr>
          <p:cNvPr id="5" name="Rectangle 3"/>
          <p:cNvSpPr>
            <a:spLocks noChangeArrowheads="1"/>
          </p:cNvSpPr>
          <p:nvPr/>
        </p:nvSpPr>
        <p:spPr bwMode="auto">
          <a:xfrm>
            <a:off x="274320" y="1868594"/>
            <a:ext cx="1808912"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_tradnl" sz="11500" b="1" dirty="0">
                <a:solidFill>
                  <a:srgbClr val="002060"/>
                </a:solidFill>
                <a:latin typeface="Arial Black" pitchFamily="34" charset="0"/>
              </a:rPr>
              <a:t>1.</a:t>
            </a:r>
            <a:endParaRPr kumimoji="0" lang="es-MX" sz="13800" b="1" i="0" u="none" strike="noStrike" cap="none" normalizeH="0" baseline="0" dirty="0">
              <a:ln>
                <a:noFill/>
              </a:ln>
              <a:solidFill>
                <a:srgbClr val="002060"/>
              </a:solidFill>
              <a:effectLst/>
              <a:latin typeface="Arial Black"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1722" y="1591718"/>
            <a:ext cx="6254555"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2550" algn="just" eaLnBrk="0" fontAlgn="base" hangingPunct="0">
              <a:spcBef>
                <a:spcPct val="0"/>
              </a:spcBef>
              <a:spcAft>
                <a:spcPct val="0"/>
              </a:spcAft>
            </a:pPr>
            <a:r>
              <a:rPr lang="es-MX" sz="1100" dirty="0">
                <a:latin typeface="Calibri" pitchFamily="34" charset="0"/>
                <a:ea typeface="Calibri" pitchFamily="34" charset="0"/>
                <a:cs typeface="Times New Roman" pitchFamily="18" charset="0"/>
              </a:rPr>
              <a:t>Este proceso aplica para las operaciones enviadas a trámite de Pago de Unidad a partir del 04 de Mayo de 2018. Para el pago de la unidad se requerirá:</a:t>
            </a:r>
          </a:p>
          <a:p>
            <a:pPr marL="273050" marR="0" lvl="0" indent="-190500" algn="just" defTabSz="914400" rtl="0" eaLnBrk="0" fontAlgn="base" latinLnBrk="0" hangingPunct="0">
              <a:lnSpc>
                <a:spcPct val="100000"/>
              </a:lnSpc>
              <a:spcBef>
                <a:spcPct val="0"/>
              </a:spcBef>
              <a:spcAft>
                <a:spcPct val="0"/>
              </a:spcAft>
              <a:buClrTx/>
              <a:buSzTx/>
              <a:buFontTx/>
              <a:buChar char="•"/>
              <a:tabLst/>
            </a:pPr>
            <a:endPar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273050" marR="0" lvl="0" indent="-190500" algn="just"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No tener pendiente de entrega garantías derivadas de operaciones anteriores con más de 5 días hábiles.</a:t>
            </a:r>
          </a:p>
          <a:p>
            <a:pPr marL="273050" marR="0" lvl="0" indent="-190500" algn="just"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Envío de los archivos PDF y XML de la factura correspondiente a la unidad enviada a pago de unidad</a:t>
            </a:r>
            <a:r>
              <a:rPr lang="es-MX" sz="1100" dirty="0">
                <a:latin typeface="Calibri" pitchFamily="34" charset="0"/>
                <a:ea typeface="Calibri" pitchFamily="34" charset="0"/>
                <a:cs typeface="Times New Roman" pitchFamily="18" charset="0"/>
              </a:rPr>
              <a:t> </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al correo </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hlinkClick r:id="rId2"/>
              </a:rPr>
              <a:t>pagosunidad@conauto.mx</a:t>
            </a:r>
            <a:endPar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273050" marR="0" lvl="0" indent="-190500" algn="just" defTabSz="914400" rtl="0" eaLnBrk="0" fontAlgn="base" latinLnBrk="0" hangingPunct="0">
              <a:lnSpc>
                <a:spcPct val="100000"/>
              </a:lnSpc>
              <a:spcBef>
                <a:spcPct val="0"/>
              </a:spcBef>
              <a:spcAft>
                <a:spcPct val="0"/>
              </a:spcAft>
              <a:buClrTx/>
              <a:buSzTx/>
              <a:buFontTx/>
              <a:buChar char="•"/>
              <a:tabLst/>
            </a:pPr>
            <a:r>
              <a:rPr lang="es-MX" sz="1100" dirty="0">
                <a:latin typeface="Calibri" pitchFamily="34" charset="0"/>
                <a:ea typeface="Calibri" pitchFamily="34" charset="0"/>
                <a:cs typeface="Times New Roman" pitchFamily="18" charset="0"/>
              </a:rPr>
              <a:t>Aviso de privacidad firmado por el cliente.</a:t>
            </a:r>
            <a:endPar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273050" marR="0" lvl="0" indent="-190500" algn="just"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dirty="0">
                <a:ln>
                  <a:noFill/>
                </a:ln>
                <a:solidFill>
                  <a:schemeClr val="tx1"/>
                </a:solidFill>
                <a:effectLst/>
                <a:latin typeface="Calibri" pitchFamily="34" charset="0"/>
                <a:cs typeface="Times New Roman" pitchFamily="18" charset="0"/>
              </a:rPr>
              <a:t>Todos los documentos deberán contener el mismo folio de control.</a:t>
            </a:r>
          </a:p>
          <a:p>
            <a:pPr marL="273050" marR="0" lvl="0" indent="-190500" algn="just" defTabSz="914400" rtl="0" eaLnBrk="0" fontAlgn="base" latinLnBrk="0" hangingPunct="0">
              <a:lnSpc>
                <a:spcPct val="100000"/>
              </a:lnSpc>
              <a:spcBef>
                <a:spcPct val="0"/>
              </a:spcBef>
              <a:spcAft>
                <a:spcPct val="0"/>
              </a:spcAft>
              <a:buClrTx/>
              <a:buSzTx/>
              <a:buFontTx/>
              <a:buChar char="•"/>
              <a:tabLst/>
            </a:pPr>
            <a:endParaRPr kumimoji="0" lang="es-MX" sz="1100" b="0" i="0" u="none" strike="noStrike" cap="none" normalizeH="0" baseline="0" dirty="0">
              <a:ln>
                <a:noFill/>
              </a:ln>
              <a:solidFill>
                <a:schemeClr val="tx1"/>
              </a:solidFill>
              <a:effectLst/>
              <a:latin typeface="Calibri" pitchFamily="34" charset="0"/>
              <a:cs typeface="Times New Roman" pitchFamily="18" charset="0"/>
            </a:endParaRPr>
          </a:p>
          <a:p>
            <a:pPr marL="273050" indent="-190500" algn="just" eaLnBrk="0" fontAlgn="base" hangingPunct="0">
              <a:spcBef>
                <a:spcPct val="0"/>
              </a:spcBef>
              <a:spcAft>
                <a:spcPct val="0"/>
              </a:spcAft>
              <a:buFontTx/>
              <a:buChar char="•"/>
            </a:pPr>
            <a:r>
              <a:rPr lang="es-MX" sz="1100" dirty="0">
                <a:latin typeface="Calibri" pitchFamily="34" charset="0"/>
                <a:ea typeface="Calibri" pitchFamily="34" charset="0"/>
                <a:cs typeface="Times New Roman" pitchFamily="18" charset="0"/>
              </a:rPr>
              <a:t>Para planes Con Auto Ahorro tener concluido el proceso de integración digital y haber recibido el contrato físico de adhesión y el consentimiento para el seguro de vida.</a:t>
            </a:r>
          </a:p>
          <a:p>
            <a:pPr marL="82550" marR="0" lvl="0" algn="just" defTabSz="914400" rtl="0" eaLnBrk="0" fontAlgn="base" latinLnBrk="0" hangingPunct="0">
              <a:lnSpc>
                <a:spcPct val="100000"/>
              </a:lnSpc>
              <a:spcBef>
                <a:spcPct val="0"/>
              </a:spcBef>
              <a:spcAft>
                <a:spcPct val="0"/>
              </a:spcAft>
              <a:buClrTx/>
              <a:buSzTx/>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73050" marR="0" lvl="0" indent="-190500" algn="just" defTabSz="914400" rtl="0" eaLnBrk="0" fontAlgn="base" latinLnBrk="0" hangingPunct="0">
              <a:lnSpc>
                <a:spcPct val="100000"/>
              </a:lnSpc>
              <a:spcBef>
                <a:spcPct val="0"/>
              </a:spcBef>
              <a:spcAft>
                <a:spcPct val="0"/>
              </a:spcAft>
              <a:buClrTx/>
              <a:buSzTx/>
              <a:buFontTx/>
              <a:buChar char="•"/>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73050" marR="0" lvl="0" algn="just" defTabSz="914400" rtl="0" eaLnBrk="0" fontAlgn="base" latinLnBrk="0" hangingPunct="0">
              <a:lnSpc>
                <a:spcPct val="100000"/>
              </a:lnSpc>
              <a:spcBef>
                <a:spcPct val="0"/>
              </a:spcBef>
              <a:spcAft>
                <a:spcPct val="0"/>
              </a:spcAft>
              <a:buClrTx/>
              <a:buSzTx/>
              <a:tabLst/>
            </a:pPr>
            <a:r>
              <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Documentación para pago digital </a:t>
            </a:r>
            <a:r>
              <a:rPr kumimoji="0" lang="es-MX" sz="1100" b="0" i="0" u="sng" strike="noStrike" cap="none" normalizeH="0" baseline="0" dirty="0" err="1">
                <a:ln>
                  <a:noFill/>
                </a:ln>
                <a:solidFill>
                  <a:schemeClr val="tx1"/>
                </a:solidFill>
                <a:effectLst/>
                <a:latin typeface="Calibri" pitchFamily="34" charset="0"/>
                <a:ea typeface="Calibri" pitchFamily="34" charset="0"/>
                <a:cs typeface="Times New Roman" pitchFamily="18" charset="0"/>
              </a:rPr>
              <a:t>Conauto</a:t>
            </a:r>
            <a:r>
              <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20725"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Factura endosada.</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20725"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Contrato prenda (3 páginas).</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20725"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Pagaré de financiamiento.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20725"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Pagaré de seguro automotriz.</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20725"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Cotización de seguro automotriz (indicando </a:t>
            </a:r>
            <a:r>
              <a:rPr kumimoji="0" lang="es-MX" sz="1100" b="0" i="0" u="none" strike="noStrike" cap="none" normalizeH="0" baseline="0" dirty="0">
                <a:ln>
                  <a:noFill/>
                </a:ln>
                <a:effectLst/>
                <a:latin typeface="Calibri" pitchFamily="34" charset="0"/>
                <a:ea typeface="Calibri" pitchFamily="34" charset="0"/>
                <a:cs typeface="Times New Roman" pitchFamily="18" charset="0"/>
              </a:rPr>
              <a:t>la</a:t>
            </a:r>
            <a:r>
              <a:rPr kumimoji="0" lang="es-MX" sz="1100" b="0" i="0" u="none" strike="noStrike" cap="none" normalizeH="0" baseline="0" dirty="0">
                <a:ln>
                  <a:noFill/>
                </a:ln>
                <a:solidFill>
                  <a:srgbClr val="FF0000"/>
                </a:solidFill>
                <a:effectLst/>
                <a:latin typeface="Calibri" pitchFamily="34" charset="0"/>
                <a:ea typeface="Calibri" pitchFamily="34" charset="0"/>
                <a:cs typeface="Times New Roman" pitchFamily="18" charset="0"/>
              </a:rPr>
              <a:t> </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forma de pago y aseguradora elegida, firmada por el cliente).*</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20725"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Recibo de conformidad.</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20725"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Autorización de pago.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20725"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Formato de autorización de buró de crédito.</a:t>
            </a:r>
          </a:p>
          <a:p>
            <a:pPr marL="720725"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Identificación oficial de titular.</a:t>
            </a:r>
          </a:p>
          <a:p>
            <a:pPr marL="720725"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Identificación oficial de coobligado y/o avales (según aplique).</a:t>
            </a:r>
          </a:p>
          <a:p>
            <a:pPr marL="720725"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Carta de tipo y uso (sólo camiones).</a:t>
            </a:r>
          </a:p>
          <a:p>
            <a:pPr marL="720725"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Archivos PDF y XML  de la correspondiente factura (enviar a pagosunidad@conauto.mx con referencia de grupo e integrante).</a:t>
            </a:r>
          </a:p>
          <a:p>
            <a:pPr marL="720725"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En su caso, carta del distribuidor justificando el descuento otorgado</a:t>
            </a:r>
          </a:p>
          <a:p>
            <a:pPr marL="720725"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Carta autorización de descuento al pago al distribuidor, cuando aplique.</a:t>
            </a:r>
          </a:p>
          <a:p>
            <a:pPr marL="720725"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Comprobante de pago de primer cargo de seguro automotriz.</a:t>
            </a:r>
          </a:p>
          <a:p>
            <a:pPr marL="720725"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Certificación de pago al distribuidor de accesorios u otros conceptos cuando afecten a la póliza de seguro.</a:t>
            </a:r>
            <a:endParaRPr lang="es-MX" sz="1100" dirty="0">
              <a:solidFill>
                <a:srgbClr val="FF0000"/>
              </a:solidFill>
              <a:latin typeface="Calibri" pitchFamily="34" charset="0"/>
              <a:cs typeface="Times New Roman" pitchFamily="18" charset="0"/>
            </a:endParaRPr>
          </a:p>
        </p:txBody>
      </p:sp>
      <p:sp>
        <p:nvSpPr>
          <p:cNvPr id="3" name="13 Rectángulo">
            <a:extLst>
              <a:ext uri="{FF2B5EF4-FFF2-40B4-BE49-F238E27FC236}">
                <a16:creationId xmlns:a16="http://schemas.microsoft.com/office/drawing/2014/main" id="{2FF10FDD-19F5-4E3D-9A9D-01DD1C648022}"/>
              </a:ext>
            </a:extLst>
          </p:cNvPr>
          <p:cNvSpPr/>
          <p:nvPr/>
        </p:nvSpPr>
        <p:spPr>
          <a:xfrm>
            <a:off x="0" y="1294254"/>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Proceso de Pagos de Unidad</a:t>
            </a:r>
          </a:p>
        </p:txBody>
      </p:sp>
      <p:sp>
        <p:nvSpPr>
          <p:cNvPr id="4" name="Rectangle 1"/>
          <p:cNvSpPr>
            <a:spLocks noChangeArrowheads="1"/>
          </p:cNvSpPr>
          <p:nvPr/>
        </p:nvSpPr>
        <p:spPr bwMode="auto">
          <a:xfrm>
            <a:off x="285750" y="7214931"/>
            <a:ext cx="6254556"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3050" marR="0" lvl="0" indent="-190500" algn="just" defTabSz="914400" rtl="0" eaLnBrk="1" fontAlgn="base" latinLnBrk="0" hangingPunct="1">
              <a:lnSpc>
                <a:spcPct val="100000"/>
              </a:lnSpc>
              <a:spcBef>
                <a:spcPct val="0"/>
              </a:spcBef>
              <a:spcAft>
                <a:spcPct val="0"/>
              </a:spcAft>
              <a:buClrTx/>
              <a:buSzTx/>
              <a:buFontTx/>
              <a:buChar char="•"/>
              <a:tabLst/>
            </a:pPr>
            <a:r>
              <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Documentación física para entregar a Conauto (garantías)</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Check list de documentos a entregar.</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Factura endosada.</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lvl="0" indent="-228600" algn="just" eaLnBrk="0" fontAlgn="base" hangingPunct="0">
              <a:spcBef>
                <a:spcPct val="0"/>
              </a:spcBef>
              <a:spcAft>
                <a:spcPct val="0"/>
              </a:spcAft>
              <a:buFont typeface="+mj-lt"/>
              <a:buAutoNum type="alphaLcParenR"/>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Contrato prenda (3 páginas).</a:t>
            </a:r>
            <a:endParaRPr kumimoji="0" lang="es-MX" sz="600" b="0" i="0" u="none" strike="noStrike" cap="none" normalizeH="0" baseline="0" dirty="0">
              <a:ln>
                <a:noFill/>
              </a:ln>
              <a:solidFill>
                <a:srgbClr val="FF0000"/>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Pagaré de financiamiento.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Pagaré de seguro automotriz.</a:t>
            </a: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cs typeface="Times New Roman" pitchFamily="18" charset="0"/>
              </a:rPr>
              <a:t>Cotización de Seguro firmada por el cliente*</a:t>
            </a:r>
            <a:endParaRPr kumimoji="0" lang="es-MX" sz="600" b="0"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01722" y="1916851"/>
            <a:ext cx="625455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15963" marR="0" lvl="0" indent="-228600" algn="just" defTabSz="914400" rtl="0" eaLnBrk="0" fontAlgn="base" latinLnBrk="0" hangingPunct="0">
              <a:lnSpc>
                <a:spcPct val="100000"/>
              </a:lnSpc>
              <a:spcBef>
                <a:spcPct val="0"/>
              </a:spcBef>
              <a:spcAft>
                <a:spcPct val="0"/>
              </a:spcAft>
              <a:buClrTx/>
              <a:buSzTx/>
              <a:buFont typeface="+mj-lt"/>
              <a:buAutoNum type="alphaLcParenR" startAt="7"/>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Recibo de conformidad.</a:t>
            </a:r>
            <a:endParaRPr kumimoji="0" lang="es-MX" sz="600" b="0" i="0" u="none" strike="noStrike" cap="none" normalizeH="0" baseline="0" dirty="0">
              <a:ln>
                <a:noFill/>
              </a:ln>
              <a:solidFill>
                <a:srgbClr val="FF0000"/>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startAt="7"/>
              <a:tabLst/>
            </a:pPr>
            <a:r>
              <a:rPr kumimoji="0" lang="es-MX" sz="1100" b="0" i="0" u="none" strike="noStrike" cap="none" normalizeH="0" baseline="0" dirty="0">
                <a:ln>
                  <a:noFill/>
                </a:ln>
                <a:effectLst/>
                <a:latin typeface="Calibri" pitchFamily="34" charset="0"/>
                <a:ea typeface="Calibri" pitchFamily="34" charset="0"/>
                <a:cs typeface="Times New Roman" pitchFamily="18" charset="0"/>
              </a:rPr>
              <a:t>Formato de autorización de buró de crédito.</a:t>
            </a:r>
            <a:endParaRPr kumimoji="0" lang="es-MX" sz="600" b="0" i="0" u="none" strike="noStrike" cap="none" normalizeH="0" baseline="0" dirty="0">
              <a:ln>
                <a:noFill/>
              </a:ln>
              <a:effectLst/>
              <a:latin typeface="Arial" pitchFamily="34" charset="0"/>
              <a:cs typeface="Arial" pitchFamily="34" charset="0"/>
            </a:endParaRPr>
          </a:p>
          <a:p>
            <a:pPr marL="715963" lvl="0" indent="-228600" algn="just" eaLnBrk="0" fontAlgn="base" hangingPunct="0">
              <a:spcBef>
                <a:spcPct val="0"/>
              </a:spcBef>
              <a:spcAft>
                <a:spcPct val="0"/>
              </a:spcAft>
              <a:buFont typeface="+mj-lt"/>
              <a:buAutoNum type="alphaLcParenR" startAt="7"/>
            </a:pPr>
            <a:r>
              <a:rPr kumimoji="0" lang="es-MX" sz="1100" i="0" u="none" strike="noStrike" cap="none" normalizeH="0" baseline="0" dirty="0">
                <a:ln>
                  <a:noFill/>
                </a:ln>
                <a:effectLst/>
                <a:latin typeface="Calibri" pitchFamily="34" charset="0"/>
                <a:ea typeface="Calibri" pitchFamily="34" charset="0"/>
                <a:cs typeface="Times New Roman" pitchFamily="18" charset="0"/>
              </a:rPr>
              <a:t>Copia del comprobante de salida de la unidad.</a:t>
            </a:r>
          </a:p>
          <a:p>
            <a:pPr marL="715963" indent="-228600" algn="just" eaLnBrk="0" fontAlgn="base" hangingPunct="0">
              <a:spcBef>
                <a:spcPct val="0"/>
              </a:spcBef>
              <a:spcAft>
                <a:spcPct val="0"/>
              </a:spcAft>
              <a:tabLst>
                <a:tab pos="715963" algn="l"/>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73050" lvl="0" indent="-190500" algn="just" eaLnBrk="0" fontAlgn="base" hangingPunct="0">
              <a:spcBef>
                <a:spcPct val="0"/>
              </a:spcBef>
              <a:spcAft>
                <a:spcPct val="0"/>
              </a:spcAft>
              <a:buFontTx/>
              <a:buChar char="•"/>
            </a:pPr>
            <a:r>
              <a:rPr lang="es-MX" sz="1100" u="sng" dirty="0">
                <a:latin typeface="Calibri" pitchFamily="34" charset="0"/>
                <a:ea typeface="Calibri" pitchFamily="34" charset="0"/>
                <a:cs typeface="Times New Roman" pitchFamily="18" charset="0"/>
              </a:rPr>
              <a:t>Para </a:t>
            </a:r>
            <a:r>
              <a:rPr lang="es-MX" sz="1100" u="sng" dirty="0" err="1">
                <a:latin typeface="Calibri" pitchFamily="34" charset="0"/>
                <a:ea typeface="Calibri" pitchFamily="34" charset="0"/>
                <a:cs typeface="Times New Roman" pitchFamily="18" charset="0"/>
              </a:rPr>
              <a:t>Autopción</a:t>
            </a:r>
            <a:r>
              <a:rPr lang="es-MX" sz="1100" u="sng" dirty="0">
                <a:latin typeface="Calibri" pitchFamily="34" charset="0"/>
                <a:ea typeface="Calibri" pitchFamily="34" charset="0"/>
                <a:cs typeface="Times New Roman" pitchFamily="18" charset="0"/>
              </a:rPr>
              <a:t> </a:t>
            </a:r>
            <a:r>
              <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envío </a:t>
            </a:r>
            <a:r>
              <a:rPr kumimoji="0" lang="es-MX" sz="1100" b="0" i="0" u="sng" strike="noStrike" cap="none" normalizeH="0" baseline="0" dirty="0">
                <a:ln>
                  <a:noFill/>
                </a:ln>
                <a:effectLst/>
                <a:latin typeface="Calibri" pitchFamily="34" charset="0"/>
                <a:ea typeface="Calibri" pitchFamily="34" charset="0"/>
                <a:cs typeface="Times New Roman" pitchFamily="18" charset="0"/>
              </a:rPr>
              <a:t>digital</a:t>
            </a:r>
            <a:r>
              <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 de documentos (firmados para el cliente incisos a hasta g)</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Factura endosada.</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Contrato de financiamiento (</a:t>
            </a:r>
            <a:r>
              <a:rPr lang="es-MX" sz="1100" dirty="0">
                <a:latin typeface="Calibri" pitchFamily="34" charset="0"/>
                <a:ea typeface="Calibri" pitchFamily="34" charset="0"/>
                <a:cs typeface="Times New Roman" pitchFamily="18" charset="0"/>
              </a:rPr>
              <a:t>Carátula y</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hojas: 1, 2, 3, 9, 10, 11 y 19).</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Tabla de amortización.</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Pagaré.</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lvl="0"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Cotización de Seguro.</a:t>
            </a:r>
            <a:endParaRPr lang="es-MX" sz="600" dirty="0">
              <a:solidFill>
                <a:srgbClr val="FF0000"/>
              </a:solidFill>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Cédula de consentimiento de seguro de vida (carátula - hoja 1).</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Solicitud de crédito.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effectLst/>
                <a:latin typeface="Calibri" pitchFamily="34" charset="0"/>
                <a:ea typeface="Calibri" pitchFamily="34" charset="0"/>
                <a:cs typeface="Times New Roman" pitchFamily="18" charset="0"/>
              </a:rPr>
              <a:t>Identificación oficial de titular.</a:t>
            </a:r>
            <a:endParaRPr kumimoji="0" lang="es-MX" sz="600" b="0" i="0" u="none" strike="noStrike" cap="none" normalizeH="0" baseline="0" dirty="0">
              <a:ln>
                <a:noFill/>
              </a:ln>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effectLst/>
                <a:latin typeface="Calibri" pitchFamily="34" charset="0"/>
                <a:ea typeface="Calibri" pitchFamily="34" charset="0"/>
                <a:cs typeface="Times New Roman" pitchFamily="18" charset="0"/>
              </a:rPr>
              <a:t>Identificación oficial del coobligado y/o avales (según aplique).</a:t>
            </a:r>
            <a:endParaRPr kumimoji="0" lang="es-MX" sz="600" b="0" i="0" u="none" strike="noStrike" cap="none" normalizeH="0" baseline="0" dirty="0">
              <a:ln>
                <a:noFill/>
              </a:ln>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Archivos PDF y XML  factura (enviar a </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hlinkClick r:id="rId2"/>
              </a:rPr>
              <a:t>pagosunidad@conauto.mx</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lang="es-MX" sz="1100" dirty="0">
                <a:latin typeface="Calibri" pitchFamily="34" charset="0"/>
                <a:ea typeface="Calibri" pitchFamily="34" charset="0"/>
                <a:cs typeface="Times New Roman" pitchFamily="18" charset="0"/>
              </a:rPr>
              <a:t>indicando el número</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de contrato</a:t>
            </a:r>
            <a:r>
              <a:rPr lang="es-MX" sz="1100" dirty="0">
                <a:latin typeface="Calibri" pitchFamily="34" charset="0"/>
                <a:ea typeface="Calibri" pitchFamily="34" charset="0"/>
                <a:cs typeface="Times New Roman" pitchFamily="18" charset="0"/>
              </a:rPr>
              <a:t> al que corresponden).</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i="0" u="none" strike="noStrike" cap="none" normalizeH="0" baseline="0" dirty="0">
                <a:ln>
                  <a:noFill/>
                </a:ln>
                <a:solidFill>
                  <a:schemeClr val="tx1"/>
                </a:solidFill>
                <a:effectLst/>
                <a:latin typeface="Calibri" pitchFamily="34" charset="0"/>
                <a:ea typeface="Calibri" pitchFamily="34" charset="0"/>
                <a:cs typeface="Times New Roman" pitchFamily="18" charset="0"/>
              </a:rPr>
              <a:t>Certificación del pago del enganche, accesorios u otros conceptos al distribuidor.</a:t>
            </a:r>
          </a:p>
          <a:p>
            <a:pPr marL="715963" lvl="0" indent="-228600" algn="just" eaLnBrk="0" fontAlgn="base" hangingPunct="0">
              <a:spcBef>
                <a:spcPct val="0"/>
              </a:spcBef>
              <a:spcAft>
                <a:spcPct val="0"/>
              </a:spcAft>
              <a:buFont typeface="+mj-lt"/>
              <a:buAutoNum type="alphaLcParenR"/>
            </a:pPr>
            <a:endParaRPr lang="es-MX" sz="1100" b="1" dirty="0">
              <a:latin typeface="Calibri" pitchFamily="34" charset="0"/>
              <a:ea typeface="Calibri" pitchFamily="34" charset="0"/>
              <a:cs typeface="Times New Roman" pitchFamily="18" charset="0"/>
            </a:endParaRPr>
          </a:p>
          <a:p>
            <a:pPr marL="273050" marR="0" lvl="0" indent="-190500" algn="just" defTabSz="914400" rtl="0" eaLnBrk="0" fontAlgn="base" latinLnBrk="0" hangingPunct="0">
              <a:lnSpc>
                <a:spcPct val="100000"/>
              </a:lnSpc>
              <a:spcBef>
                <a:spcPct val="0"/>
              </a:spcBef>
              <a:spcAft>
                <a:spcPct val="0"/>
              </a:spcAft>
              <a:buClrTx/>
              <a:buSzTx/>
              <a:buFontTx/>
              <a:buChar char="•"/>
              <a:tabLst/>
            </a:pP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273050" marR="0" lvl="0" indent="-190500" algn="just" defTabSz="914400" rtl="0" eaLnBrk="0" fontAlgn="base" latinLnBrk="0" hangingPunct="0">
              <a:lnSpc>
                <a:spcPct val="100000"/>
              </a:lnSpc>
              <a:spcBef>
                <a:spcPct val="0"/>
              </a:spcBef>
              <a:spcAft>
                <a:spcPct val="0"/>
              </a:spcAft>
              <a:buClrTx/>
              <a:buSzTx/>
              <a:buFontTx/>
              <a:buChar char="•"/>
              <a:tabLst/>
            </a:pPr>
            <a:r>
              <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Documentación </a:t>
            </a:r>
            <a:r>
              <a:rPr kumimoji="0" lang="es-MX" sz="1100" b="0" i="0" u="sng" strike="noStrike" cap="none" normalizeH="0" baseline="0" dirty="0">
                <a:ln>
                  <a:noFill/>
                </a:ln>
                <a:effectLst/>
                <a:latin typeface="Calibri" pitchFamily="34" charset="0"/>
                <a:ea typeface="Calibri" pitchFamily="34" charset="0"/>
                <a:cs typeface="Times New Roman" pitchFamily="18" charset="0"/>
              </a:rPr>
              <a:t>física para resguardo </a:t>
            </a:r>
            <a:r>
              <a:rPr kumimoji="0" lang="es-MX" sz="1100" b="0" i="0" u="sng" strike="noStrike" cap="none" normalizeH="0" baseline="0" dirty="0" err="1">
                <a:ln>
                  <a:noFill/>
                </a:ln>
                <a:effectLst/>
                <a:latin typeface="Calibri" pitchFamily="34" charset="0"/>
                <a:ea typeface="Calibri" pitchFamily="34" charset="0"/>
                <a:cs typeface="Times New Roman" pitchFamily="18" charset="0"/>
              </a:rPr>
              <a:t>Autopción</a:t>
            </a:r>
            <a:endParaRPr kumimoji="0" lang="es-MX" sz="600" b="0" i="0" u="none" strike="noStrike" cap="none" normalizeH="0" baseline="0" dirty="0">
              <a:ln>
                <a:noFill/>
              </a:ln>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Check</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s-MX"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list</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de documentos a entregar.</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Factura endosada.</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Contrato del financiamiento completo.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Tabla de amortización completa.</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Pagaré.</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Cédula de consentimiento de seguro de vida completa.</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Solicitud de crédito.</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715963" lvl="0" indent="-228600" algn="just" eaLnBrk="0" fontAlgn="base" hangingPunct="0">
              <a:spcBef>
                <a:spcPct val="0"/>
              </a:spcBef>
              <a:spcAft>
                <a:spcPct val="0"/>
              </a:spcAft>
              <a:buFont typeface="+mj-lt"/>
              <a:buAutoNum type="alphaLcParenR"/>
            </a:pPr>
            <a:r>
              <a:rPr lang="es-MX" sz="1100" dirty="0">
                <a:latin typeface="Calibri" pitchFamily="34" charset="0"/>
                <a:cs typeface="Times New Roman" pitchFamily="18" charset="0"/>
              </a:rPr>
              <a:t>Cotización de Seguro firmada por el cliente*</a:t>
            </a:r>
            <a:endParaRPr lang="es-MX" sz="600" dirty="0">
              <a:latin typeface="Arial" pitchFamily="34" charset="0"/>
              <a:cs typeface="Arial" pitchFamily="34" charset="0"/>
            </a:endParaRPr>
          </a:p>
          <a:p>
            <a:pPr marL="715963" marR="0" lvl="0"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s-MX" sz="1100" i="0" u="none" strike="noStrike" cap="none" normalizeH="0" baseline="0" dirty="0">
                <a:ln>
                  <a:noFill/>
                </a:ln>
                <a:solidFill>
                  <a:schemeClr val="tx1"/>
                </a:solidFill>
                <a:effectLst/>
                <a:latin typeface="Calibri" pitchFamily="34" charset="0"/>
                <a:ea typeface="Calibri" pitchFamily="34" charset="0"/>
                <a:cs typeface="Times New Roman" pitchFamily="18" charset="0"/>
              </a:rPr>
              <a:t>Copia del comprobante de la salida de la unidad.</a:t>
            </a:r>
          </a:p>
          <a:p>
            <a:pPr marL="487363" lvl="0" algn="just" eaLnBrk="0" fontAlgn="base" hangingPunct="0">
              <a:spcBef>
                <a:spcPct val="0"/>
              </a:spcBef>
              <a:spcAft>
                <a:spcPct val="0"/>
              </a:spcAft>
            </a:pPr>
            <a:endParaRPr lang="es-MX" sz="1100" dirty="0">
              <a:latin typeface="Calibri" pitchFamily="34"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1722" y="2099255"/>
            <a:ext cx="6254556" cy="2292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Aplica para las operaciones enviadas a trámite de Pago de Unidad a partir del 04 de Mayo de 2018</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MX" sz="1100" dirty="0">
                <a:latin typeface="Calibri" pitchFamily="34" charset="0"/>
                <a:ea typeface="Calibri" pitchFamily="34" charset="0"/>
                <a:cs typeface="Times New Roman" pitchFamily="18" charset="0"/>
              </a:rPr>
              <a:t>Toda la documentación contendrá </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un nuevo </a:t>
            </a:r>
            <a:r>
              <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folio de control documental</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mismo que deberá coincidir en cada uno de los documentos del expediente.</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Todos los </a:t>
            </a:r>
            <a:r>
              <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pagos iniciales </a:t>
            </a:r>
            <a:r>
              <a:rPr lang="es-MX" sz="1100" dirty="0">
                <a:latin typeface="Calibri" pitchFamily="34" charset="0"/>
                <a:ea typeface="Calibri" pitchFamily="34" charset="0"/>
                <a:cs typeface="Times New Roman" pitchFamily="18" charset="0"/>
              </a:rPr>
              <a:t>que el cliente debe hacer </a:t>
            </a: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al distribuidor como enganche, accesorios, seguros de contado entre otros, deberán </a:t>
            </a:r>
            <a:r>
              <a:rPr lang="es-MX" sz="1100" dirty="0">
                <a:latin typeface="Calibri" pitchFamily="34" charset="0"/>
                <a:ea typeface="Calibri" pitchFamily="34" charset="0"/>
                <a:cs typeface="Times New Roman" pitchFamily="18" charset="0"/>
              </a:rPr>
              <a:t>estar cubiertos al momento de solicitar el pago. Deberá anexarse certificación de parte del distribuidor para cada concepto. </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La documentación física deberá ser enviada dentro de los 5 días hábiles posteriores al pago de la unidad.</a:t>
            </a:r>
            <a:endParaRPr kumimoji="0" lang="es-MX" sz="600" b="0" i="0" u="none" strike="noStrike" cap="none" normalizeH="0" baseline="0" dirty="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MX" sz="1100" b="0" i="0" u="sng"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sp>
        <p:nvSpPr>
          <p:cNvPr id="3" name="13 Rectángulo">
            <a:extLst>
              <a:ext uri="{FF2B5EF4-FFF2-40B4-BE49-F238E27FC236}">
                <a16:creationId xmlns:a16="http://schemas.microsoft.com/office/drawing/2014/main" id="{447B6433-6C52-406A-A508-8FD974566A4B}"/>
              </a:ext>
            </a:extLst>
          </p:cNvPr>
          <p:cNvSpPr/>
          <p:nvPr/>
        </p:nvSpPr>
        <p:spPr>
          <a:xfrm>
            <a:off x="0" y="1360841"/>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Proceso de Pagos de Unidad</a:t>
            </a:r>
          </a:p>
        </p:txBody>
      </p:sp>
      <p:sp>
        <p:nvSpPr>
          <p:cNvPr id="2" name="CuadroTexto 1">
            <a:extLst>
              <a:ext uri="{FF2B5EF4-FFF2-40B4-BE49-F238E27FC236}">
                <a16:creationId xmlns:a16="http://schemas.microsoft.com/office/drawing/2014/main" id="{F7C1661D-7B73-4942-A4BA-BA72809E48AC}"/>
              </a:ext>
            </a:extLst>
          </p:cNvPr>
          <p:cNvSpPr txBox="1"/>
          <p:nvPr/>
        </p:nvSpPr>
        <p:spPr>
          <a:xfrm>
            <a:off x="616690" y="7081284"/>
            <a:ext cx="1945759" cy="430887"/>
          </a:xfrm>
          <a:prstGeom prst="rect">
            <a:avLst/>
          </a:prstGeom>
          <a:noFill/>
        </p:spPr>
        <p:txBody>
          <a:bodyPr wrap="square" rtlCol="0">
            <a:spAutoFit/>
          </a:bodyPr>
          <a:lstStyle/>
          <a:p>
            <a:pPr algn="ctr"/>
            <a:r>
              <a:rPr lang="es-MX" sz="1100" dirty="0"/>
              <a:t>José Francisco López Becerra</a:t>
            </a:r>
          </a:p>
          <a:p>
            <a:pPr algn="ctr"/>
            <a:r>
              <a:rPr lang="es-MX" sz="1100" dirty="0"/>
              <a:t>Dirección Comercial</a:t>
            </a:r>
            <a:endParaRPr lang="es-MX" dirty="0"/>
          </a:p>
        </p:txBody>
      </p:sp>
      <p:sp>
        <p:nvSpPr>
          <p:cNvPr id="5" name="CuadroTexto 4">
            <a:extLst>
              <a:ext uri="{FF2B5EF4-FFF2-40B4-BE49-F238E27FC236}">
                <a16:creationId xmlns:a16="http://schemas.microsoft.com/office/drawing/2014/main" id="{BF4903A3-E40F-4F90-AAE8-A6BB98507DE3}"/>
              </a:ext>
            </a:extLst>
          </p:cNvPr>
          <p:cNvSpPr txBox="1"/>
          <p:nvPr/>
        </p:nvSpPr>
        <p:spPr>
          <a:xfrm>
            <a:off x="4143153" y="7090413"/>
            <a:ext cx="1945759" cy="430887"/>
          </a:xfrm>
          <a:prstGeom prst="rect">
            <a:avLst/>
          </a:prstGeom>
          <a:noFill/>
        </p:spPr>
        <p:txBody>
          <a:bodyPr wrap="square" rtlCol="0">
            <a:spAutoFit/>
          </a:bodyPr>
          <a:lstStyle/>
          <a:p>
            <a:pPr algn="ctr"/>
            <a:r>
              <a:rPr lang="es-MX" sz="1100" dirty="0"/>
              <a:t>Luis Rodríguez </a:t>
            </a:r>
            <a:r>
              <a:rPr lang="es-MX" sz="1100" dirty="0" err="1"/>
              <a:t>Rodríguez</a:t>
            </a:r>
            <a:endParaRPr lang="es-MX" sz="1100" dirty="0"/>
          </a:p>
          <a:p>
            <a:pPr algn="ctr"/>
            <a:r>
              <a:rPr lang="es-MX" sz="1100" dirty="0"/>
              <a:t>Dirección Operaciones</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286256" y="8634800"/>
            <a:ext cx="2489233" cy="400110"/>
          </a:xfrm>
          <a:prstGeom prst="rect">
            <a:avLst/>
          </a:prstGeom>
        </p:spPr>
        <p:txBody>
          <a:bodyPr wrap="square">
            <a:spAutoFit/>
          </a:bodyPr>
          <a:lstStyle/>
          <a:p>
            <a:pPr algn="r"/>
            <a:r>
              <a:rPr lang="es-MX" sz="1000" b="1" dirty="0">
                <a:solidFill>
                  <a:schemeClr val="bg1"/>
                </a:solidFill>
              </a:rPr>
              <a:t>Circular Grupo </a:t>
            </a:r>
            <a:r>
              <a:rPr lang="es-MX" sz="1000" b="1" dirty="0" err="1">
                <a:solidFill>
                  <a:schemeClr val="bg1"/>
                </a:solidFill>
              </a:rPr>
              <a:t>Conauto</a:t>
            </a:r>
            <a:r>
              <a:rPr lang="es-MX" sz="1000" b="1" dirty="0">
                <a:solidFill>
                  <a:schemeClr val="bg1"/>
                </a:solidFill>
              </a:rPr>
              <a:t> XXX/2018</a:t>
            </a:r>
          </a:p>
          <a:p>
            <a:pPr algn="r"/>
            <a:r>
              <a:rPr lang="es-MX" sz="1000" b="1" dirty="0">
                <a:solidFill>
                  <a:schemeClr val="bg1"/>
                </a:solidFill>
              </a:rPr>
              <a:t>XX de abril de 2018,  página 2 de 8 </a:t>
            </a:r>
            <a:endParaRPr lang="es-ES" sz="1000" dirty="0">
              <a:solidFill>
                <a:schemeClr val="bg1"/>
              </a:solidFill>
            </a:endParaRPr>
          </a:p>
        </p:txBody>
      </p:sp>
      <p:graphicFrame>
        <p:nvGraphicFramePr>
          <p:cNvPr id="14" name="8 Tabla"/>
          <p:cNvGraphicFramePr>
            <a:graphicFrameLocks noGrp="1"/>
          </p:cNvGraphicFramePr>
          <p:nvPr>
            <p:extLst>
              <p:ext uri="{D42A27DB-BD31-4B8C-83A1-F6EECF244321}">
                <p14:modId xmlns:p14="http://schemas.microsoft.com/office/powerpoint/2010/main" val="270830101"/>
              </p:ext>
            </p:extLst>
          </p:nvPr>
        </p:nvGraphicFramePr>
        <p:xfrm>
          <a:off x="523916" y="1187624"/>
          <a:ext cx="5810169" cy="2340000"/>
        </p:xfrm>
        <a:graphic>
          <a:graphicData uri="http://schemas.openxmlformats.org/drawingml/2006/table">
            <a:tbl>
              <a:tblPr>
                <a:effectLst/>
              </a:tblPr>
              <a:tblGrid>
                <a:gridCol w="1980000">
                  <a:extLst>
                    <a:ext uri="{9D8B030D-6E8A-4147-A177-3AD203B41FA5}">
                      <a16:colId xmlns:a16="http://schemas.microsoft.com/office/drawing/2014/main" val="20000"/>
                    </a:ext>
                  </a:extLst>
                </a:gridCol>
                <a:gridCol w="50169">
                  <a:extLst>
                    <a:ext uri="{9D8B030D-6E8A-4147-A177-3AD203B41FA5}">
                      <a16:colId xmlns:a16="http://schemas.microsoft.com/office/drawing/2014/main" val="20001"/>
                    </a:ext>
                  </a:extLst>
                </a:gridCol>
                <a:gridCol w="1260000">
                  <a:extLst>
                    <a:ext uri="{9D8B030D-6E8A-4147-A177-3AD203B41FA5}">
                      <a16:colId xmlns:a16="http://schemas.microsoft.com/office/drawing/2014/main" val="20003"/>
                    </a:ext>
                  </a:extLst>
                </a:gridCol>
                <a:gridCol w="1260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tblGrid>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altLang="x-none" sz="1100" b="1" i="0" u="none" strike="noStrike" cap="none" normalizeH="0" baseline="0" dirty="0">
                          <a:ln>
                            <a:noFill/>
                          </a:ln>
                          <a:solidFill>
                            <a:schemeClr val="tx1"/>
                          </a:solidFill>
                          <a:effectLst/>
                          <a:latin typeface="+mj-lt"/>
                          <a:ea typeface="Arial" charset="0"/>
                          <a:cs typeface="Arial" charset="0"/>
                        </a:rPr>
                        <a:t>Línea</a:t>
                      </a:r>
                    </a:p>
                  </a:txBody>
                  <a:tcPr marL="8383" marR="8383" marT="8383" marB="0" anchor="ctr" horzOverflow="overflow">
                    <a:lnL>
                      <a:noFill/>
                    </a:lnL>
                    <a:lnR>
                      <a:noFill/>
                    </a:lnR>
                    <a:lnT>
                      <a:noFill/>
                    </a:lnT>
                    <a:lnB>
                      <a:noFill/>
                    </a:lnB>
                    <a:lnTlToBr>
                      <a:noFill/>
                    </a:lnTlToBr>
                    <a:lnBlToTr>
                      <a:noFill/>
                    </a:lnBlToTr>
                    <a:solidFill>
                      <a:srgbClr val="00B0F0"/>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cap="none" normalizeH="0" baseline="0" dirty="0">
                          <a:ln>
                            <a:noFill/>
                          </a:ln>
                          <a:solidFill>
                            <a:schemeClr val="tx1"/>
                          </a:solidFill>
                          <a:effectLst/>
                          <a:latin typeface="+mj-lt"/>
                          <a:ea typeface="Arial" charset="0"/>
                          <a:cs typeface="Arial" charset="0"/>
                        </a:rPr>
                        <a:t> </a:t>
                      </a:r>
                    </a:p>
                  </a:txBody>
                  <a:tcPr marL="8383" marR="8383" marT="83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Comisión Total </a:t>
                      </a:r>
                    </a:p>
                  </a:txBody>
                  <a:tcPr marL="8383" marR="8383" marT="8383" marB="0" anchor="ctr" horzOverflow="overflow">
                    <a:lnL>
                      <a:noFill/>
                    </a:lnL>
                    <a:lnR>
                      <a:noFill/>
                    </a:lnR>
                    <a:lnT>
                      <a:noFill/>
                    </a:lnT>
                    <a:lnB>
                      <a:noFill/>
                    </a:lnB>
                    <a:lnTlToBr>
                      <a:noFill/>
                    </a:lnTlToBr>
                    <a:lnBlToTr>
                      <a:noFill/>
                    </a:lnBlToTr>
                    <a:solidFill>
                      <a:srgbClr val="FFC000"/>
                    </a:solidFill>
                  </a:tcPr>
                </a:tc>
                <a:tc>
                  <a:txBody>
                    <a:bodyPr/>
                    <a:lstStyle/>
                    <a:p>
                      <a:pPr marL="457200" marR="0" lvl="0" indent="-457200" algn="ctr" defTabSz="914400" rtl="0" eaLnBrk="1" fontAlgn="ctr"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(1) por la Venta </a:t>
                      </a:r>
                    </a:p>
                    <a:p>
                      <a:pPr marL="457200" marR="0" lvl="0" indent="-457200" algn="ctr" defTabSz="914400" rtl="0" eaLnBrk="1" fontAlgn="ctr"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de Contrato </a:t>
                      </a:r>
                    </a:p>
                  </a:txBody>
                  <a:tcPr marL="8383" marR="8383" marT="8383" marB="0" anchor="ctr" horzOverflow="overflow">
                    <a:lnL>
                      <a:noFill/>
                    </a:lnL>
                    <a:lnR>
                      <a:noFill/>
                    </a:lnR>
                    <a:lnT>
                      <a:noFill/>
                    </a:lnT>
                    <a:lnB>
                      <a:noFill/>
                    </a:lnB>
                    <a:lnTlToBr>
                      <a:noFill/>
                    </a:lnTlToBr>
                    <a:lnBlToTr>
                      <a:noFill/>
                    </a:lnBlToTr>
                    <a:solidFill>
                      <a:srgbClr val="FFC000"/>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(2) Comisión</a:t>
                      </a:r>
                    </a:p>
                  </a:txBody>
                  <a:tcPr marL="8383" marR="8383" marT="8383" marB="0" anchor="ctr" horzOverflow="overflow">
                    <a:lnL>
                      <a:noFill/>
                    </a:lnL>
                    <a:lnR>
                      <a:noFill/>
                    </a:lnR>
                    <a:ln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cap="none" normalizeH="0" baseline="0" dirty="0">
                          <a:ln>
                            <a:noFill/>
                          </a:ln>
                          <a:solidFill>
                            <a:schemeClr val="tx1"/>
                          </a:solidFill>
                          <a:effectLst/>
                          <a:latin typeface="+mj-lt"/>
                          <a:ea typeface="Arial" charset="0"/>
                          <a:cs typeface="Arial" charset="0"/>
                        </a:rPr>
                        <a:t>FIGO y FIESTA</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altLang="x-none" sz="1100" b="0" i="0" u="none" strike="noStrike" cap="none" normalizeH="0" baseline="0" dirty="0">
                          <a:ln>
                            <a:noFill/>
                          </a:ln>
                          <a:solidFill>
                            <a:schemeClr val="tx1"/>
                          </a:solidFill>
                          <a:effectLst/>
                          <a:latin typeface="+mj-lt"/>
                          <a:ea typeface="Arial" charset="0"/>
                          <a:cs typeface="Arial" charset="0"/>
                        </a:rPr>
                        <a:t> </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cap="none" normalizeH="0" baseline="0" dirty="0">
                          <a:ln>
                            <a:noFill/>
                          </a:ln>
                          <a:solidFill>
                            <a:schemeClr val="tx1"/>
                          </a:solidFill>
                          <a:effectLst/>
                          <a:latin typeface="+mj-lt"/>
                          <a:ea typeface="Arial" charset="0"/>
                          <a:cs typeface="Arial" charset="0"/>
                        </a:rPr>
                        <a:t>$ 6,000</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cap="none" normalizeH="0" baseline="0" dirty="0">
                          <a:ln>
                            <a:noFill/>
                          </a:ln>
                          <a:solidFill>
                            <a:schemeClr val="tx1"/>
                          </a:solidFill>
                          <a:effectLst/>
                          <a:latin typeface="+mj-lt"/>
                          <a:ea typeface="Arial" charset="0"/>
                          <a:cs typeface="Arial" charset="0"/>
                        </a:rPr>
                        <a:t>$ 3,000</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cap="none" normalizeH="0" baseline="0" dirty="0">
                          <a:ln>
                            <a:noFill/>
                          </a:ln>
                          <a:solidFill>
                            <a:schemeClr val="tx1"/>
                          </a:solidFill>
                          <a:effectLst/>
                          <a:latin typeface="+mj-lt"/>
                          <a:ea typeface="Arial" charset="0"/>
                          <a:cs typeface="Arial" charset="0"/>
                        </a:rPr>
                        <a:t>$ 3,000</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FOCUS y ECOSPORT</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$ 8,000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$ 3,500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$ 4,500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ESCAPE, FUSION y RANGER</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$ 9,000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$ 4,500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$ 4,500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900" b="0" i="0" u="none" strike="noStrike" kern="1200" cap="none" normalizeH="0" baseline="0" dirty="0">
                          <a:ln>
                            <a:noFill/>
                          </a:ln>
                          <a:solidFill>
                            <a:schemeClr val="tx1"/>
                          </a:solidFill>
                          <a:effectLst/>
                          <a:latin typeface="+mj-lt"/>
                          <a:ea typeface="Arial" charset="0"/>
                          <a:cs typeface="Arial" charset="0"/>
                        </a:rPr>
                        <a:t>EDGE, EXPLORER, EXPEDITION</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900" b="0" i="0" u="none" strike="noStrike" kern="1200" cap="none" normalizeH="0" baseline="0" dirty="0">
                          <a:ln>
                            <a:noFill/>
                          </a:ln>
                          <a:solidFill>
                            <a:schemeClr val="tx1"/>
                          </a:solidFill>
                          <a:effectLst/>
                          <a:latin typeface="+mj-lt"/>
                          <a:ea typeface="Arial" charset="0"/>
                          <a:cs typeface="Arial" charset="0"/>
                        </a:rPr>
                        <a:t>LOBO, TRANSIT, MUSTANG y SERIE F</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$ 12,000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$ 6,000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$ 6,000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bl>
          </a:graphicData>
        </a:graphic>
      </p:graphicFrame>
      <p:sp>
        <p:nvSpPr>
          <p:cNvPr id="15" name="12 CuadroTexto"/>
          <p:cNvSpPr txBox="1"/>
          <p:nvPr/>
        </p:nvSpPr>
        <p:spPr>
          <a:xfrm>
            <a:off x="301724" y="3600464"/>
            <a:ext cx="6254552" cy="101566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177800" indent="-177800" algn="just">
              <a:defRPr/>
            </a:pPr>
            <a:r>
              <a:rPr lang="es-MX" sz="1000" dirty="0">
                <a:solidFill>
                  <a:schemeClr val="tx1"/>
                </a:solidFill>
                <a:latin typeface="+mj-lt"/>
                <a:ea typeface="+mn-ea"/>
              </a:rPr>
              <a:t>La Comisión es pagada en 2 momentos:</a:t>
            </a:r>
            <a:endParaRPr lang="es-MX" sz="1000" dirty="0">
              <a:solidFill>
                <a:schemeClr val="tx1"/>
              </a:solidFill>
              <a:latin typeface="+mj-lt"/>
            </a:endParaRPr>
          </a:p>
          <a:p>
            <a:pPr marL="444500" lvl="1" indent="-261938" algn="just">
              <a:tabLst>
                <a:tab pos="444500" algn="l"/>
              </a:tabLst>
              <a:defRPr/>
            </a:pPr>
            <a:r>
              <a:rPr lang="es-MX" sz="1000" dirty="0">
                <a:solidFill>
                  <a:schemeClr val="tx1"/>
                </a:solidFill>
                <a:latin typeface="+mj-lt"/>
              </a:rPr>
              <a:t>(1)	Por la venta del contrato CAH, pagadera de la siguiente manera: 40% al cierre de cada mes, y el complemento, cuando el cliente ha cubierto oportunamente sus 4 primeras mensualidades, o al momento en el que el contrato adquiere el estatus de adjudicado propietario.</a:t>
            </a:r>
          </a:p>
          <a:p>
            <a:pPr marL="444500" lvl="1" indent="-261938" algn="just">
              <a:tabLst>
                <a:tab pos="444500" algn="l"/>
              </a:tabLst>
              <a:defRPr/>
            </a:pPr>
            <a:r>
              <a:rPr lang="es-MX" sz="1000" dirty="0">
                <a:solidFill>
                  <a:schemeClr val="tx1"/>
                </a:solidFill>
                <a:latin typeface="+mj-lt"/>
              </a:rPr>
              <a:t>(2)	Comisión por Unidades Pagadas, por operaciones del 1 de diciembre 2017 al 30 de noviembre 2018, pagadera en diciembre de 2018.</a:t>
            </a:r>
          </a:p>
        </p:txBody>
      </p:sp>
      <p:sp>
        <p:nvSpPr>
          <p:cNvPr id="16" name="15 Rectángulo"/>
          <p:cNvSpPr/>
          <p:nvPr/>
        </p:nvSpPr>
        <p:spPr>
          <a:xfrm>
            <a:off x="0" y="755576"/>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 Comisión al Distribuidor por Con Auto Ahorro</a:t>
            </a:r>
          </a:p>
        </p:txBody>
      </p:sp>
      <p:sp>
        <p:nvSpPr>
          <p:cNvPr id="20" name="19 Rectángulo"/>
          <p:cNvSpPr/>
          <p:nvPr/>
        </p:nvSpPr>
        <p:spPr>
          <a:xfrm>
            <a:off x="0" y="4788024"/>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 Comisión al Distribuidor por Entrega Inmediata</a:t>
            </a:r>
          </a:p>
        </p:txBody>
      </p:sp>
      <p:graphicFrame>
        <p:nvGraphicFramePr>
          <p:cNvPr id="22" name="8 Tabla"/>
          <p:cNvGraphicFramePr>
            <a:graphicFrameLocks noGrp="1"/>
          </p:cNvGraphicFramePr>
          <p:nvPr>
            <p:extLst>
              <p:ext uri="{D42A27DB-BD31-4B8C-83A1-F6EECF244321}">
                <p14:modId xmlns:p14="http://schemas.microsoft.com/office/powerpoint/2010/main" val="270830101"/>
              </p:ext>
            </p:extLst>
          </p:nvPr>
        </p:nvGraphicFramePr>
        <p:xfrm>
          <a:off x="523916" y="5220072"/>
          <a:ext cx="5810169" cy="2340000"/>
        </p:xfrm>
        <a:graphic>
          <a:graphicData uri="http://schemas.openxmlformats.org/drawingml/2006/table">
            <a:tbl>
              <a:tblPr>
                <a:effectLst/>
              </a:tblPr>
              <a:tblGrid>
                <a:gridCol w="1980000">
                  <a:extLst>
                    <a:ext uri="{9D8B030D-6E8A-4147-A177-3AD203B41FA5}">
                      <a16:colId xmlns:a16="http://schemas.microsoft.com/office/drawing/2014/main" val="20000"/>
                    </a:ext>
                  </a:extLst>
                </a:gridCol>
                <a:gridCol w="50169">
                  <a:extLst>
                    <a:ext uri="{9D8B030D-6E8A-4147-A177-3AD203B41FA5}">
                      <a16:colId xmlns:a16="http://schemas.microsoft.com/office/drawing/2014/main" val="20001"/>
                    </a:ext>
                  </a:extLst>
                </a:gridCol>
                <a:gridCol w="1260000">
                  <a:extLst>
                    <a:ext uri="{9D8B030D-6E8A-4147-A177-3AD203B41FA5}">
                      <a16:colId xmlns:a16="http://schemas.microsoft.com/office/drawing/2014/main" val="20003"/>
                    </a:ext>
                  </a:extLst>
                </a:gridCol>
                <a:gridCol w="1260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tblGrid>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altLang="x-none" sz="1100" b="1" i="0" u="none" strike="noStrike" cap="none" normalizeH="0" baseline="0" dirty="0">
                          <a:ln>
                            <a:noFill/>
                          </a:ln>
                          <a:solidFill>
                            <a:schemeClr val="tx1"/>
                          </a:solidFill>
                          <a:effectLst/>
                          <a:latin typeface="+mj-lt"/>
                          <a:ea typeface="Arial" charset="0"/>
                          <a:cs typeface="Arial" charset="0"/>
                        </a:rPr>
                        <a:t>Línea</a:t>
                      </a:r>
                    </a:p>
                  </a:txBody>
                  <a:tcPr marL="8383" marR="8383" marT="8383" marB="0" anchor="ctr" horzOverflow="overflow">
                    <a:lnL>
                      <a:noFill/>
                    </a:lnL>
                    <a:lnR>
                      <a:noFill/>
                    </a:lnR>
                    <a:lnT>
                      <a:noFill/>
                    </a:lnT>
                    <a:lnB>
                      <a:noFill/>
                    </a:lnB>
                    <a:lnTlToBr>
                      <a:noFill/>
                    </a:lnTlToBr>
                    <a:lnBlToTr>
                      <a:noFill/>
                    </a:lnBlToTr>
                    <a:solidFill>
                      <a:srgbClr val="00B0F0"/>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cap="none" normalizeH="0" baseline="0" dirty="0">
                          <a:ln>
                            <a:noFill/>
                          </a:ln>
                          <a:solidFill>
                            <a:schemeClr val="tx1"/>
                          </a:solidFill>
                          <a:effectLst/>
                          <a:latin typeface="+mj-lt"/>
                          <a:ea typeface="Arial" charset="0"/>
                          <a:cs typeface="Arial" charset="0"/>
                        </a:rPr>
                        <a:t> </a:t>
                      </a:r>
                    </a:p>
                  </a:txBody>
                  <a:tcPr marL="8383" marR="8383" marT="8383"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Comisión Total </a:t>
                      </a:r>
                    </a:p>
                  </a:txBody>
                  <a:tcPr marL="8383" marR="8383" marT="8383" marB="0" anchor="ctr" horzOverflow="overflow">
                    <a:lnL>
                      <a:noFill/>
                    </a:lnL>
                    <a:lnR>
                      <a:noFill/>
                    </a:lnR>
                    <a:lnT>
                      <a:noFill/>
                    </a:lnT>
                    <a:lnB>
                      <a:noFill/>
                    </a:lnB>
                    <a:lnTlToBr>
                      <a:noFill/>
                    </a:lnTlToBr>
                    <a:lnBlToTr>
                      <a:noFill/>
                    </a:lnBlToTr>
                    <a:solidFill>
                      <a:srgbClr val="FFC000"/>
                    </a:solidFill>
                  </a:tcPr>
                </a:tc>
                <a:tc>
                  <a:txBody>
                    <a:bodyPr/>
                    <a:lstStyle/>
                    <a:p>
                      <a:pPr marL="228600" marR="0" lvl="0" indent="-228600" algn="ctr" defTabSz="914400" rtl="0" eaLnBrk="1" fontAlgn="ctr" latinLnBrk="0" hangingPunct="1">
                        <a:lnSpc>
                          <a:spcPct val="100000"/>
                        </a:lnSpc>
                        <a:spcBef>
                          <a:spcPct val="0"/>
                        </a:spcBef>
                        <a:spcAft>
                          <a:spcPct val="0"/>
                        </a:spcAft>
                        <a:buClrTx/>
                        <a:buSzTx/>
                        <a:buFontTx/>
                        <a:buAutoNum type="arabicParenBoth"/>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por el Pago</a:t>
                      </a:r>
                    </a:p>
                    <a:p>
                      <a:pPr marL="228600" marR="0" lvl="0" indent="-228600" algn="ctr" defTabSz="914400" rtl="0" eaLnBrk="1" fontAlgn="ctr"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de la Unidad </a:t>
                      </a:r>
                    </a:p>
                  </a:txBody>
                  <a:tcPr marL="8383" marR="8383" marT="8383" marB="0" anchor="ctr" horzOverflow="overflow">
                    <a:lnL>
                      <a:noFill/>
                    </a:lnL>
                    <a:lnR>
                      <a:noFill/>
                    </a:lnR>
                    <a:lnT>
                      <a:noFill/>
                    </a:lnT>
                    <a:lnB>
                      <a:noFill/>
                    </a:lnB>
                    <a:lnTlToBr>
                      <a:noFill/>
                    </a:lnTlToBr>
                    <a:lnBlToTr>
                      <a:noFill/>
                    </a:lnBlToTr>
                    <a:solidFill>
                      <a:srgbClr val="FFC000"/>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(2) Comisión</a:t>
                      </a:r>
                    </a:p>
                  </a:txBody>
                  <a:tcPr marL="8383" marR="8383" marT="8383" marB="0" anchor="ctr" horzOverflow="overflow">
                    <a:lnL>
                      <a:noFill/>
                    </a:lnL>
                    <a:lnR>
                      <a:noFill/>
                    </a:lnR>
                    <a:ln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cap="none" normalizeH="0" baseline="0" dirty="0">
                          <a:ln>
                            <a:noFill/>
                          </a:ln>
                          <a:solidFill>
                            <a:schemeClr val="tx1"/>
                          </a:solidFill>
                          <a:effectLst/>
                          <a:latin typeface="+mj-lt"/>
                          <a:ea typeface="Arial" charset="0"/>
                          <a:cs typeface="Arial" charset="0"/>
                        </a:rPr>
                        <a:t>FIGO y FIESTA</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altLang="x-none" sz="1100" b="0" i="0" u="none" strike="noStrike" cap="none" normalizeH="0" baseline="0" dirty="0">
                          <a:ln>
                            <a:noFill/>
                          </a:ln>
                          <a:solidFill>
                            <a:schemeClr val="tx1"/>
                          </a:solidFill>
                          <a:effectLst/>
                          <a:latin typeface="+mj-lt"/>
                          <a:ea typeface="Arial" charset="0"/>
                          <a:cs typeface="Arial" charset="0"/>
                        </a:rPr>
                        <a:t> </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cap="none" normalizeH="0" baseline="0" dirty="0">
                          <a:ln>
                            <a:noFill/>
                          </a:ln>
                          <a:solidFill>
                            <a:schemeClr val="tx1"/>
                          </a:solidFill>
                          <a:effectLst/>
                          <a:latin typeface="+mj-lt"/>
                          <a:ea typeface="Arial" charset="0"/>
                          <a:cs typeface="Arial" charset="0"/>
                        </a:rPr>
                        <a:t>$ 5,500</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cap="none" normalizeH="0" baseline="0" dirty="0">
                          <a:ln>
                            <a:noFill/>
                          </a:ln>
                          <a:solidFill>
                            <a:schemeClr val="tx1"/>
                          </a:solidFill>
                          <a:effectLst/>
                          <a:latin typeface="+mj-lt"/>
                          <a:ea typeface="Arial" charset="0"/>
                          <a:cs typeface="Arial" charset="0"/>
                        </a:rPr>
                        <a:t>$ 2,500</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cap="none" normalizeH="0" baseline="0" dirty="0">
                          <a:ln>
                            <a:noFill/>
                          </a:ln>
                          <a:solidFill>
                            <a:schemeClr val="tx1"/>
                          </a:solidFill>
                          <a:effectLst/>
                          <a:latin typeface="+mj-lt"/>
                          <a:ea typeface="Arial" charset="0"/>
                          <a:cs typeface="Arial" charset="0"/>
                        </a:rPr>
                        <a:t>$ 3,000</a:t>
                      </a:r>
                    </a:p>
                  </a:txBody>
                  <a:tcPr marL="8383" marR="8383" marT="8383"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FOCUS y ECOSPORT</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$ 7,500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$ 3,000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$ 4,500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ESCAPE, FUSION y RANGER</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$ 8,500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$ 4,000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$ 4,500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46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900" b="0" i="0" u="none" strike="noStrike" kern="1200" cap="none" normalizeH="0" baseline="0" dirty="0">
                          <a:ln>
                            <a:noFill/>
                          </a:ln>
                          <a:solidFill>
                            <a:schemeClr val="tx1"/>
                          </a:solidFill>
                          <a:effectLst/>
                          <a:latin typeface="+mj-lt"/>
                          <a:ea typeface="Arial" charset="0"/>
                          <a:cs typeface="Arial" charset="0"/>
                        </a:rPr>
                        <a:t>EDGE, EXPLORER, EXPEDITION</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900" b="0" i="0" u="none" strike="noStrike" kern="1200" cap="none" normalizeH="0" baseline="0" dirty="0">
                          <a:ln>
                            <a:noFill/>
                          </a:ln>
                          <a:solidFill>
                            <a:schemeClr val="tx1"/>
                          </a:solidFill>
                          <a:effectLst/>
                          <a:latin typeface="+mj-lt"/>
                          <a:ea typeface="Arial" charset="0"/>
                          <a:cs typeface="Arial" charset="0"/>
                        </a:rPr>
                        <a:t>LOBO, TRANSIT, MUSTANG y SERIE F</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1" i="0" u="none" strike="noStrike" kern="1200" cap="none" normalizeH="0" baseline="0" dirty="0">
                          <a:ln>
                            <a:noFill/>
                          </a:ln>
                          <a:solidFill>
                            <a:schemeClr val="tx1"/>
                          </a:solidFill>
                          <a:effectLst/>
                          <a:latin typeface="+mj-lt"/>
                          <a:ea typeface="Arial" charset="0"/>
                          <a:cs typeface="Arial" charset="0"/>
                        </a:rPr>
                        <a:t>$ 11,500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$ 5,500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100" b="0" i="0" u="none" strike="noStrike" kern="1200" cap="none" normalizeH="0" baseline="0" dirty="0">
                          <a:ln>
                            <a:noFill/>
                          </a:ln>
                          <a:solidFill>
                            <a:schemeClr val="tx1"/>
                          </a:solidFill>
                          <a:effectLst/>
                          <a:latin typeface="+mj-lt"/>
                          <a:ea typeface="Arial" charset="0"/>
                          <a:cs typeface="Arial" charset="0"/>
                        </a:rPr>
                        <a:t>$ 6,000</a:t>
                      </a:r>
                    </a:p>
                  </a:txBody>
                  <a:tcPr marL="8383" marR="8383" marT="8383" marB="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bl>
          </a:graphicData>
        </a:graphic>
      </p:graphicFrame>
      <p:sp>
        <p:nvSpPr>
          <p:cNvPr id="23" name="12 CuadroTexto"/>
          <p:cNvSpPr txBox="1"/>
          <p:nvPr/>
        </p:nvSpPr>
        <p:spPr>
          <a:xfrm>
            <a:off x="301724" y="7659962"/>
            <a:ext cx="6254552" cy="70788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177800" indent="-177800">
              <a:defRPr/>
            </a:pPr>
            <a:r>
              <a:rPr lang="es-MX" sz="1000" dirty="0">
                <a:solidFill>
                  <a:schemeClr val="tx1"/>
                </a:solidFill>
                <a:latin typeface="+mj-lt"/>
                <a:ea typeface="+mn-ea"/>
              </a:rPr>
              <a:t>La Comisión  es pagada en 2 momentos:</a:t>
            </a:r>
            <a:endParaRPr lang="es-MX" sz="1000" dirty="0">
              <a:solidFill>
                <a:schemeClr val="tx1"/>
              </a:solidFill>
              <a:latin typeface="+mj-lt"/>
            </a:endParaRPr>
          </a:p>
          <a:p>
            <a:pPr marL="450850" lvl="1" indent="-273050">
              <a:buFont typeface="+mj-lt"/>
              <a:buAutoNum type="arabicPeriod"/>
              <a:defRPr/>
            </a:pPr>
            <a:r>
              <a:rPr lang="es-MX" sz="1000" dirty="0">
                <a:solidFill>
                  <a:schemeClr val="tx1"/>
                </a:solidFill>
                <a:latin typeface="+mj-lt"/>
              </a:rPr>
              <a:t>Al cierre de cada mes por Unidad Pagada</a:t>
            </a:r>
          </a:p>
          <a:p>
            <a:pPr marL="450850" lvl="1" indent="-273050">
              <a:buFont typeface="+mj-lt"/>
              <a:buAutoNum type="arabicPeriod"/>
              <a:defRPr/>
            </a:pPr>
            <a:r>
              <a:rPr lang="es-MX" sz="1000" dirty="0">
                <a:solidFill>
                  <a:schemeClr val="tx1"/>
                </a:solidFill>
                <a:latin typeface="+mj-lt"/>
              </a:rPr>
              <a:t>Comisión adicional, por operaciones pagadas del 1 de diciembre 2017 al 30 de noviembre 2018, pagadera en diciembre de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63925558"/>
              </p:ext>
            </p:extLst>
          </p:nvPr>
        </p:nvGraphicFramePr>
        <p:xfrm>
          <a:off x="301725" y="1979309"/>
          <a:ext cx="6254550" cy="2160000"/>
        </p:xfrm>
        <a:graphic>
          <a:graphicData uri="http://schemas.openxmlformats.org/drawingml/2006/table">
            <a:tbl>
              <a:tblPr/>
              <a:tblGrid>
                <a:gridCol w="2084850">
                  <a:extLst>
                    <a:ext uri="{9D8B030D-6E8A-4147-A177-3AD203B41FA5}">
                      <a16:colId xmlns:a16="http://schemas.microsoft.com/office/drawing/2014/main" val="20000"/>
                    </a:ext>
                  </a:extLst>
                </a:gridCol>
                <a:gridCol w="2084850">
                  <a:extLst>
                    <a:ext uri="{9D8B030D-6E8A-4147-A177-3AD203B41FA5}">
                      <a16:colId xmlns:a16="http://schemas.microsoft.com/office/drawing/2014/main" val="20001"/>
                    </a:ext>
                  </a:extLst>
                </a:gridCol>
                <a:gridCol w="2084850">
                  <a:extLst>
                    <a:ext uri="{9D8B030D-6E8A-4147-A177-3AD203B41FA5}">
                      <a16:colId xmlns:a16="http://schemas.microsoft.com/office/drawing/2014/main" val="20002"/>
                    </a:ext>
                  </a:extLst>
                </a:gridCol>
              </a:tblGrid>
              <a:tr h="432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chemeClr val="bg1"/>
                          </a:solidFill>
                          <a:effectLst/>
                          <a:latin typeface="+mj-lt"/>
                          <a:ea typeface="Calibri" charset="0"/>
                          <a:cs typeface="Times New Roman" charset="0"/>
                        </a:rPr>
                        <a:t>Clasificación</a:t>
                      </a:r>
                      <a:endParaRPr kumimoji="0" lang="es-MX" altLang="x-none" sz="1000" b="0" i="0" u="none" strike="noStrike" cap="none" normalizeH="0" baseline="0" dirty="0">
                        <a:ln>
                          <a:noFill/>
                        </a:ln>
                        <a:solidFill>
                          <a:schemeClr val="bg1"/>
                        </a:solidFill>
                        <a:effectLst/>
                        <a:latin typeface="+mj-lt"/>
                        <a:ea typeface="Calibri"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chemeClr val="bg1"/>
                          </a:solidFill>
                          <a:effectLst/>
                          <a:latin typeface="+mj-lt"/>
                          <a:ea typeface="Calibri" charset="0"/>
                          <a:cs typeface="Times New Roman" charset="0"/>
                        </a:rPr>
                        <a:t>Promedio móvil de </a:t>
                      </a:r>
                    </a:p>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chemeClr val="bg1"/>
                          </a:solidFill>
                          <a:effectLst/>
                          <a:latin typeface="+mj-lt"/>
                          <a:ea typeface="Calibri" charset="0"/>
                          <a:cs typeface="Times New Roman" charset="0"/>
                        </a:rPr>
                        <a:t>Operaciones últimos 3 meses </a:t>
                      </a:r>
                      <a:endParaRPr kumimoji="0" lang="es-MX" altLang="x-none" sz="1000" b="0" i="0" u="none" strike="noStrike" cap="none" normalizeH="0" baseline="0" dirty="0">
                        <a:ln>
                          <a:noFill/>
                        </a:ln>
                        <a:solidFill>
                          <a:schemeClr val="bg1"/>
                        </a:solidFill>
                        <a:effectLst/>
                        <a:latin typeface="+mj-lt"/>
                        <a:ea typeface="Calibri"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chemeClr val="bg1"/>
                          </a:solidFill>
                          <a:effectLst/>
                          <a:latin typeface="+mj-lt"/>
                          <a:ea typeface="Calibri" charset="0"/>
                          <a:cs typeface="Times New Roman" charset="0"/>
                        </a:rPr>
                        <a:t>Apoyo</a:t>
                      </a:r>
                      <a:endParaRPr kumimoji="0" lang="es-MX" altLang="x-none" sz="1000" b="0" i="0" u="none" strike="noStrike" cap="none" normalizeH="0" baseline="0" dirty="0">
                        <a:ln>
                          <a:noFill/>
                        </a:ln>
                        <a:solidFill>
                          <a:schemeClr val="bg1"/>
                        </a:solidFill>
                        <a:effectLst/>
                        <a:latin typeface="+mj-lt"/>
                        <a:ea typeface="Calibri"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8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a:ln>
                            <a:noFill/>
                          </a:ln>
                          <a:solidFill>
                            <a:srgbClr val="002060"/>
                          </a:solidFill>
                          <a:effectLst/>
                          <a:latin typeface="+mj-lt"/>
                          <a:ea typeface="Calibri" charset="0"/>
                          <a:cs typeface="Times New Roman" charset="0"/>
                        </a:rPr>
                        <a:t>I</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&gt; 30</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$18,000</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28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II</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26 a 30</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$15,000</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8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a:ln>
                            <a:noFill/>
                          </a:ln>
                          <a:solidFill>
                            <a:srgbClr val="002060"/>
                          </a:solidFill>
                          <a:effectLst/>
                          <a:latin typeface="+mj-lt"/>
                          <a:ea typeface="Calibri" charset="0"/>
                          <a:cs typeface="Times New Roman" charset="0"/>
                        </a:rPr>
                        <a:t>III</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21 a 25</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a:ln>
                            <a:noFill/>
                          </a:ln>
                          <a:solidFill>
                            <a:srgbClr val="002060"/>
                          </a:solidFill>
                          <a:effectLst/>
                          <a:latin typeface="+mj-lt"/>
                          <a:ea typeface="Calibri" charset="0"/>
                          <a:cs typeface="Times New Roman" charset="0"/>
                        </a:rPr>
                        <a:t>$12,000</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8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IV</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13 a 20</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$ 8,000</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8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a:ln>
                            <a:noFill/>
                          </a:ln>
                          <a:solidFill>
                            <a:srgbClr val="002060"/>
                          </a:solidFill>
                          <a:effectLst/>
                          <a:latin typeface="+mj-lt"/>
                          <a:ea typeface="Calibri" charset="0"/>
                          <a:cs typeface="Times New Roman" charset="0"/>
                        </a:rPr>
                        <a:t>V</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6 a 12</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$ 5,000</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28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VI</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000" b="1" i="0" u="none" strike="noStrike" cap="none" normalizeH="0" baseline="0" dirty="0">
                          <a:ln>
                            <a:noFill/>
                          </a:ln>
                          <a:solidFill>
                            <a:srgbClr val="002060"/>
                          </a:solidFill>
                          <a:effectLst/>
                          <a:latin typeface="+mj-lt"/>
                          <a:ea typeface="Calibri" charset="0"/>
                          <a:cs typeface="Times New Roman" charset="0"/>
                        </a:rPr>
                        <a:t>&lt; 6</a:t>
                      </a:r>
                      <a:endParaRPr kumimoji="0" lang="es-MX" altLang="x-none" sz="1000" b="1" i="0" u="none" strike="noStrike" cap="none" normalizeH="0" baseline="0" dirty="0">
                        <a:ln>
                          <a:noFill/>
                        </a:ln>
                        <a:solidFill>
                          <a:srgbClr val="002060"/>
                        </a:solidFill>
                        <a:effectLst/>
                        <a:latin typeface="+mj-lt"/>
                        <a:ea typeface="Calibri"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MX" altLang="x-none" sz="1000" b="1" i="0" u="none" strike="noStrike" cap="none" normalizeH="0" baseline="0" dirty="0">
                          <a:ln>
                            <a:noFill/>
                          </a:ln>
                          <a:solidFill>
                            <a:srgbClr val="002060"/>
                          </a:solidFill>
                          <a:effectLst/>
                          <a:latin typeface="+mj-lt"/>
                          <a:ea typeface="Calibri" charset="0"/>
                          <a:cs typeface="Times New Roman" charset="0"/>
                        </a:rPr>
                        <a:t>$ 0</a:t>
                      </a: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6" name="Rectangle 2"/>
          <p:cNvSpPr>
            <a:spLocks noChangeArrowheads="1"/>
          </p:cNvSpPr>
          <p:nvPr/>
        </p:nvSpPr>
        <p:spPr bwMode="auto">
          <a:xfrm>
            <a:off x="301725" y="1213699"/>
            <a:ext cx="6254551" cy="707886"/>
          </a:xfrm>
          <a:prstGeom prst="rect">
            <a:avLst/>
          </a:prstGeom>
          <a:noFill/>
          <a:ln w="9525">
            <a:noFill/>
            <a:miter lim="800000"/>
            <a:headEnd/>
            <a:tailEnd/>
          </a:ln>
        </p:spPr>
        <p:txBody>
          <a:bodyPr wrap="square" anchor="ctr">
            <a:spAutoFit/>
          </a:bodyPr>
          <a:lstStyle/>
          <a:p>
            <a:pPr algn="just">
              <a:defRPr/>
            </a:pPr>
            <a:r>
              <a:rPr lang="es-MX" sz="1000" dirty="0">
                <a:latin typeface="+mj-lt"/>
                <a:ea typeface="Calibri" pitchFamily="34" charset="0"/>
                <a:cs typeface="Times New Roman" pitchFamily="18" charset="0"/>
              </a:rPr>
              <a:t>Si el Distribuidor cuenta con una estructura exclusiva para la comercialización de los productos de Autofinanciamiento recibirá mensualmente un Apoyo para Estructura la cual está sujeta a la autorización de Grupo Conauto respecto al rendimiento del Gerente Conauto, tanto en buenas prácticas como en desempeño. La tabla aplicable es la siguiente:</a:t>
            </a:r>
          </a:p>
        </p:txBody>
      </p:sp>
      <p:sp>
        <p:nvSpPr>
          <p:cNvPr id="8" name="7 Rectángulo"/>
          <p:cNvSpPr/>
          <p:nvPr/>
        </p:nvSpPr>
        <p:spPr>
          <a:xfrm>
            <a:off x="0" y="755576"/>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 Apoyo para Estructura</a:t>
            </a:r>
          </a:p>
        </p:txBody>
      </p:sp>
      <p:sp>
        <p:nvSpPr>
          <p:cNvPr id="13" name="12 CuadroTexto"/>
          <p:cNvSpPr txBox="1">
            <a:spLocks noChangeArrowheads="1"/>
          </p:cNvSpPr>
          <p:nvPr/>
        </p:nvSpPr>
        <p:spPr bwMode="auto">
          <a:xfrm>
            <a:off x="301724" y="4220258"/>
            <a:ext cx="6254550" cy="4001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MX" altLang="x-none" sz="1000" b="1" dirty="0">
                <a:solidFill>
                  <a:schemeClr val="bg1"/>
                </a:solidFill>
                <a:latin typeface="+mj-lt"/>
              </a:rPr>
              <a:t>Para Apoyo de Estructura se consideran como operaciones:</a:t>
            </a:r>
          </a:p>
          <a:p>
            <a:pPr algn="ctr" eaLnBrk="1" hangingPunct="1"/>
            <a:r>
              <a:rPr lang="es-MX" altLang="x-none" sz="1000" b="1" dirty="0">
                <a:solidFill>
                  <a:schemeClr val="bg1"/>
                </a:solidFill>
                <a:latin typeface="+mj-lt"/>
              </a:rPr>
              <a:t> </a:t>
            </a:r>
            <a:r>
              <a:rPr lang="es-MX" altLang="x-none" sz="1000" b="1" i="1" dirty="0">
                <a:solidFill>
                  <a:schemeClr val="bg1"/>
                </a:solidFill>
                <a:latin typeface="+mj-lt"/>
              </a:rPr>
              <a:t>La Venta Bruta de Contratos de planes de autofinanciamiento</a:t>
            </a:r>
            <a:endParaRPr lang="es-MX" altLang="x-none" sz="1000" b="1" u="sng" strike="sngStrike" dirty="0">
              <a:solidFill>
                <a:schemeClr val="bg1"/>
              </a:solidFill>
              <a:latin typeface="+mj-lt"/>
            </a:endParaRPr>
          </a:p>
        </p:txBody>
      </p:sp>
      <p:sp>
        <p:nvSpPr>
          <p:cNvPr id="14" name="13 Rectángulo"/>
          <p:cNvSpPr/>
          <p:nvPr/>
        </p:nvSpPr>
        <p:spPr>
          <a:xfrm>
            <a:off x="0" y="4788024"/>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 Apoyo de Sueldos Garantía</a:t>
            </a:r>
          </a:p>
        </p:txBody>
      </p:sp>
      <p:sp>
        <p:nvSpPr>
          <p:cNvPr id="15" name="Rectangle 2"/>
          <p:cNvSpPr>
            <a:spLocks noChangeArrowheads="1"/>
          </p:cNvSpPr>
          <p:nvPr/>
        </p:nvSpPr>
        <p:spPr bwMode="auto">
          <a:xfrm>
            <a:off x="301724" y="5153008"/>
            <a:ext cx="6254552" cy="553998"/>
          </a:xfrm>
          <a:prstGeom prst="rect">
            <a:avLst/>
          </a:prstGeom>
          <a:noFill/>
          <a:ln w="9525">
            <a:noFill/>
            <a:miter lim="800000"/>
            <a:headEnd/>
            <a:tailEnd/>
          </a:ln>
        </p:spPr>
        <p:txBody>
          <a:bodyPr wrap="square" anchor="ctr">
            <a:spAutoFit/>
          </a:bodyPr>
          <a:lstStyle/>
          <a:p>
            <a:pPr algn="just">
              <a:defRPr/>
            </a:pPr>
            <a:r>
              <a:rPr lang="es-MX" sz="1000" dirty="0">
                <a:latin typeface="+mj-lt"/>
                <a:ea typeface="Calibri" pitchFamily="34" charset="0"/>
                <a:cs typeface="Times New Roman" pitchFamily="18" charset="0"/>
              </a:rPr>
              <a:t>El elemento más importante para lograr un resultado exitoso en la comercialización de nuestros productos, son los recursos humanos del área comercial, motivo por el cual Grupo Conauto mantiene su</a:t>
            </a:r>
            <a:r>
              <a:rPr lang="x-none" sz="1000" dirty="0">
                <a:latin typeface="+mj-lt"/>
                <a:ea typeface="Calibri" pitchFamily="34" charset="0"/>
                <a:cs typeface="Times New Roman" pitchFamily="18" charset="0"/>
              </a:rPr>
              <a:t>s</a:t>
            </a:r>
            <a:r>
              <a:rPr lang="es-MX" sz="1000" dirty="0">
                <a:latin typeface="+mj-lt"/>
                <a:ea typeface="Calibri" pitchFamily="34" charset="0"/>
                <a:cs typeface="Times New Roman" pitchFamily="18" charset="0"/>
              </a:rPr>
              <a:t> apoyos para la creación y desarrollo de su equipo comercial de </a:t>
            </a:r>
            <a:r>
              <a:rPr lang="es-MX" sz="1000" b="1" dirty="0">
                <a:latin typeface="+mj-lt"/>
                <a:ea typeface="Calibri" pitchFamily="34" charset="0"/>
                <a:cs typeface="Times New Roman" pitchFamily="18" charset="0"/>
              </a:rPr>
              <a:t>Autofinanciamiento</a:t>
            </a:r>
            <a:r>
              <a:rPr lang="es-MX" sz="1000" dirty="0">
                <a:latin typeface="+mj-lt"/>
                <a:ea typeface="Calibri" pitchFamily="34" charset="0"/>
                <a:cs typeface="Times New Roman" pitchFamily="18" charset="0"/>
              </a:rPr>
              <a:t>:</a:t>
            </a:r>
          </a:p>
        </p:txBody>
      </p:sp>
      <p:sp>
        <p:nvSpPr>
          <p:cNvPr id="16" name="Rectángulo redondeado 12"/>
          <p:cNvSpPr/>
          <p:nvPr/>
        </p:nvSpPr>
        <p:spPr>
          <a:xfrm>
            <a:off x="876298" y="7410092"/>
            <a:ext cx="5105403" cy="705465"/>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s-ES_tradnl" sz="900" dirty="0">
                <a:solidFill>
                  <a:srgbClr val="002060"/>
                </a:solidFill>
                <a:latin typeface="+mj-lt"/>
              </a:rPr>
              <a:t>Apoyo compartido por Conauto y Distribuidor para un sueldo garantía de mínimo de $6,000 para nuevos vendedores de </a:t>
            </a:r>
            <a:r>
              <a:rPr lang="es-ES_tradnl" sz="900" b="1" dirty="0">
                <a:solidFill>
                  <a:srgbClr val="002060"/>
                </a:solidFill>
                <a:latin typeface="+mj-lt"/>
              </a:rPr>
              <a:t>Autofinanciamiento. </a:t>
            </a:r>
            <a:endParaRPr lang="x-none" sz="900" b="1" dirty="0">
              <a:solidFill>
                <a:srgbClr val="002060"/>
              </a:solidFill>
              <a:latin typeface="+mj-lt"/>
            </a:endParaRPr>
          </a:p>
          <a:p>
            <a:pPr algn="ctr"/>
            <a:r>
              <a:rPr lang="es-ES_tradnl" sz="900" dirty="0">
                <a:solidFill>
                  <a:srgbClr val="002060"/>
                </a:solidFill>
                <a:latin typeface="+mj-lt"/>
              </a:rPr>
              <a:t>En caso de un sueldo inferior el apoyo será hasta un 50% del mismo.</a:t>
            </a:r>
          </a:p>
        </p:txBody>
      </p:sp>
      <p:graphicFrame>
        <p:nvGraphicFramePr>
          <p:cNvPr id="17" name="Tabla 15"/>
          <p:cNvGraphicFramePr>
            <a:graphicFrameLocks noGrp="1"/>
          </p:cNvGraphicFramePr>
          <p:nvPr>
            <p:extLst>
              <p:ext uri="{D42A27DB-BD31-4B8C-83A1-F6EECF244321}">
                <p14:modId xmlns:p14="http://schemas.microsoft.com/office/powerpoint/2010/main" val="643809203"/>
              </p:ext>
            </p:extLst>
          </p:nvPr>
        </p:nvGraphicFramePr>
        <p:xfrm>
          <a:off x="876298" y="5707006"/>
          <a:ext cx="5105403" cy="1854200"/>
        </p:xfrm>
        <a:graphic>
          <a:graphicData uri="http://schemas.openxmlformats.org/drawingml/2006/table">
            <a:tbl>
              <a:tblPr firstRow="1" bandRow="1">
                <a:tableStyleId>{5C22544A-7EE6-4342-B048-85BDC9FD1C3A}</a:tableStyleId>
              </a:tblPr>
              <a:tblGrid>
                <a:gridCol w="1701801">
                  <a:extLst>
                    <a:ext uri="{9D8B030D-6E8A-4147-A177-3AD203B41FA5}">
                      <a16:colId xmlns:a16="http://schemas.microsoft.com/office/drawing/2014/main" val="20000"/>
                    </a:ext>
                  </a:extLst>
                </a:gridCol>
                <a:gridCol w="1701801">
                  <a:extLst>
                    <a:ext uri="{9D8B030D-6E8A-4147-A177-3AD203B41FA5}">
                      <a16:colId xmlns:a16="http://schemas.microsoft.com/office/drawing/2014/main" val="20001"/>
                    </a:ext>
                  </a:extLst>
                </a:gridCol>
                <a:gridCol w="1701801">
                  <a:extLst>
                    <a:ext uri="{9D8B030D-6E8A-4147-A177-3AD203B41FA5}">
                      <a16:colId xmlns:a16="http://schemas.microsoft.com/office/drawing/2014/main" val="20002"/>
                    </a:ext>
                  </a:extLst>
                </a:gridCol>
              </a:tblGrid>
              <a:tr h="370840">
                <a:tc>
                  <a:txBody>
                    <a:bodyPr/>
                    <a:lstStyle/>
                    <a:p>
                      <a:pPr algn="ctr"/>
                      <a:r>
                        <a:rPr lang="es-ES_tradnl" sz="1000" dirty="0"/>
                        <a:t>Concepto</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s-ES_tradnl" sz="1000" dirty="0"/>
                        <a:t>Distribuidor</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s-ES_tradnl" sz="1000" dirty="0"/>
                        <a:t>Conauto</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s-ES_tradnl" sz="1000" dirty="0"/>
                        <a:t>Importe</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s-ES_tradnl" sz="1000" dirty="0"/>
                        <a:t>$3,000</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s-ES_tradnl" sz="1000" dirty="0"/>
                        <a:t>$3,000</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s-ES_tradnl" sz="1000" dirty="0"/>
                        <a:t>Periodo</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s-ES_tradnl" sz="1000" dirty="0"/>
                        <a:t>3 primeros meses</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s-ES_tradnl" dirty="0"/>
                    </a:p>
                  </a:txBody>
                  <a:tcPr>
                    <a:cell3D prstMaterial="dkEdge">
                      <a:bevel/>
                      <a:lightRig rig="flood" dir="t"/>
                    </a:cell3D>
                  </a:tcPr>
                </a:tc>
                <a:extLst>
                  <a:ext uri="{0D108BD9-81ED-4DB2-BD59-A6C34878D82A}">
                    <a16:rowId xmlns:a16="http://schemas.microsoft.com/office/drawing/2014/main" val="10002"/>
                  </a:ext>
                </a:extLst>
              </a:tr>
              <a:tr h="370840">
                <a:tc>
                  <a:txBody>
                    <a:bodyPr/>
                    <a:lstStyle/>
                    <a:p>
                      <a:pPr algn="ctr"/>
                      <a:r>
                        <a:rPr lang="es-ES_tradnl" sz="1000" dirty="0"/>
                        <a:t>Aplica  para</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s-ES_tradnl" sz="1000" dirty="0"/>
                        <a:t>Nuevos  vendedores</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s-ES_tradnl" dirty="0"/>
                    </a:p>
                  </a:txBody>
                  <a:tcPr/>
                </a:tc>
                <a:extLst>
                  <a:ext uri="{0D108BD9-81ED-4DB2-BD59-A6C34878D82A}">
                    <a16:rowId xmlns:a16="http://schemas.microsoft.com/office/drawing/2014/main" val="10003"/>
                  </a:ext>
                </a:extLst>
              </a:tr>
              <a:tr h="370840">
                <a:tc>
                  <a:txBody>
                    <a:bodyPr/>
                    <a:lstStyle/>
                    <a:p>
                      <a:pPr algn="ctr"/>
                      <a:r>
                        <a:rPr lang="es-ES_tradnl" sz="1000" dirty="0"/>
                        <a:t>¿De</a:t>
                      </a:r>
                      <a:r>
                        <a:rPr lang="es-ES_tradnl" sz="1000" baseline="0" dirty="0"/>
                        <a:t> qué manera aplica?</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s-ES_tradnl" sz="1000" dirty="0"/>
                        <a:t>Apoyos por vendedor</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s-ES_tradnl"/>
                    </a:p>
                  </a:txBody>
                  <a:tcPr/>
                </a:tc>
                <a:extLst>
                  <a:ext uri="{0D108BD9-81ED-4DB2-BD59-A6C34878D82A}">
                    <a16:rowId xmlns:a16="http://schemas.microsoft.com/office/drawing/2014/main" val="10004"/>
                  </a:ext>
                </a:extLst>
              </a:tr>
            </a:tbl>
          </a:graphicData>
        </a:graphic>
      </p:graphicFrame>
      <p:sp>
        <p:nvSpPr>
          <p:cNvPr id="18" name="3 Rectángulo"/>
          <p:cNvSpPr>
            <a:spLocks noChangeArrowheads="1"/>
          </p:cNvSpPr>
          <p:nvPr/>
        </p:nvSpPr>
        <p:spPr bwMode="auto">
          <a:xfrm>
            <a:off x="301724" y="8158687"/>
            <a:ext cx="6254550" cy="400110"/>
          </a:xfrm>
          <a:prstGeom prst="rect">
            <a:avLst/>
          </a:prstGeom>
          <a:noFill/>
          <a:ln w="9525">
            <a:noFill/>
            <a:miter lim="800000"/>
            <a:headEnd/>
            <a:tailEnd/>
          </a:ln>
        </p:spPr>
        <p:txBody>
          <a:bodyPr wrap="square">
            <a:spAutoFit/>
          </a:bodyPr>
          <a:lstStyle/>
          <a:p>
            <a:pPr marL="0" lvl="1" algn="ctr" eaLnBrk="0" hangingPunct="0">
              <a:defRPr/>
            </a:pPr>
            <a:r>
              <a:rPr lang="es-MX" sz="1000" dirty="0">
                <a:latin typeface="+mj-lt"/>
                <a:ea typeface="Calibri" pitchFamily="34" charset="0"/>
                <a:cs typeface="Times New Roman" pitchFamily="18" charset="0"/>
              </a:rPr>
              <a:t>Para que el Distribuidor pueda recibir  este  </a:t>
            </a:r>
            <a:r>
              <a:rPr lang="x-none" sz="1000" dirty="0">
                <a:latin typeface="+mj-lt"/>
                <a:ea typeface="Calibri" pitchFamily="34" charset="0"/>
                <a:cs typeface="Times New Roman" pitchFamily="18" charset="0"/>
              </a:rPr>
              <a:t>a</a:t>
            </a:r>
            <a:r>
              <a:rPr lang="es-MX" sz="1000" dirty="0">
                <a:latin typeface="+mj-lt"/>
                <a:ea typeface="Calibri" pitchFamily="34" charset="0"/>
                <a:cs typeface="Times New Roman" pitchFamily="18" charset="0"/>
              </a:rPr>
              <a:t>poyo por Sueldo Garantía, el vendedor deberá haber tomado el curso web, el curso presencial de capacitación y acreditarlo</a:t>
            </a:r>
            <a:r>
              <a:rPr lang="x-none" sz="1000" dirty="0">
                <a:latin typeface="+mj-lt"/>
                <a:ea typeface="Calibri" pitchFamily="34" charset="0"/>
                <a:cs typeface="Times New Roman" pitchFamily="18" charset="0"/>
              </a:rPr>
              <a:t>s</a:t>
            </a:r>
            <a:r>
              <a:rPr lang="es-MX" sz="1000" dirty="0">
                <a:latin typeface="+mj-lt"/>
                <a:ea typeface="Calibri" pitchFamily="34" charset="0"/>
                <a:cs typeface="Times New Roman" pitchFamily="18" charset="0"/>
              </a:rPr>
              <a:t> con un mínimo de 8 puntos de calificación.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01724" y="1203603"/>
            <a:ext cx="6254552" cy="3477875"/>
          </a:xfrm>
          <a:prstGeom prst="rect">
            <a:avLst/>
          </a:prstGeom>
          <a:noFill/>
          <a:ln w="9525">
            <a:noFill/>
            <a:miter lim="800000"/>
            <a:headEnd/>
            <a:tailEnd/>
          </a:ln>
        </p:spPr>
        <p:txBody>
          <a:bodyPr wrap="square" anchor="ctr">
            <a:spAutoFit/>
          </a:bodyPr>
          <a:lstStyle/>
          <a:p>
            <a:pPr algn="just">
              <a:defRPr/>
            </a:pPr>
            <a:r>
              <a:rPr lang="es-MX" sz="1000" dirty="0">
                <a:latin typeface="+mj-lt"/>
                <a:ea typeface="Calibri" pitchFamily="34" charset="0"/>
                <a:cs typeface="Times New Roman" pitchFamily="18" charset="0"/>
              </a:rPr>
              <a:t>Con el objeto de apoyar Puntos de Venta que permitan adicionar operaciones de </a:t>
            </a:r>
            <a:r>
              <a:rPr lang="es-MX" sz="1000" b="1" dirty="0">
                <a:latin typeface="+mj-lt"/>
                <a:ea typeface="Calibri" pitchFamily="34" charset="0"/>
                <a:cs typeface="Times New Roman" pitchFamily="18" charset="0"/>
              </a:rPr>
              <a:t>Autofinanciamiento</a:t>
            </a:r>
            <a:r>
              <a:rPr lang="es-MX" sz="1000" dirty="0">
                <a:latin typeface="+mj-lt"/>
                <a:ea typeface="Calibri" pitchFamily="34" charset="0"/>
                <a:cs typeface="Times New Roman" pitchFamily="18" charset="0"/>
              </a:rPr>
              <a:t> a las comercializadas dentro de la Distribuidora, Grupo Conauto otorga </a:t>
            </a:r>
            <a:r>
              <a:rPr lang="x-none" sz="1000" dirty="0">
                <a:latin typeface="+mj-lt"/>
                <a:ea typeface="Calibri" pitchFamily="34" charset="0"/>
                <a:cs typeface="Times New Roman" pitchFamily="18" charset="0"/>
              </a:rPr>
              <a:t>a</a:t>
            </a:r>
            <a:r>
              <a:rPr lang="es-MX" sz="1000" dirty="0">
                <a:latin typeface="+mj-lt"/>
                <a:ea typeface="Calibri" pitchFamily="34" charset="0"/>
                <a:cs typeface="Times New Roman" pitchFamily="18" charset="0"/>
              </a:rPr>
              <a:t>poyo para Puntos de Venta Ordinarios, como sigue:</a:t>
            </a:r>
          </a:p>
          <a:p>
            <a:pPr algn="just">
              <a:defRPr/>
            </a:pPr>
            <a:endParaRPr lang="es-MX" sz="1000" dirty="0">
              <a:latin typeface="+mj-lt"/>
              <a:ea typeface="Calibri" pitchFamily="34" charset="0"/>
              <a:cs typeface="Times New Roman" pitchFamily="18" charset="0"/>
            </a:endParaRPr>
          </a:p>
          <a:p>
            <a:pPr marL="180975" indent="-180975" algn="just">
              <a:buFont typeface="+mj-lt"/>
              <a:buAutoNum type="arabicPeriod"/>
              <a:defRPr/>
            </a:pPr>
            <a:r>
              <a:rPr lang="es-MX" sz="1000" dirty="0">
                <a:latin typeface="+mj-lt"/>
                <a:ea typeface="Calibri" pitchFamily="34" charset="0"/>
                <a:cs typeface="Times New Roman" pitchFamily="18" charset="0"/>
              </a:rPr>
              <a:t>Grupo Conauto autoriza un importe máximo de Apoyo para cada Punto de Venta</a:t>
            </a:r>
            <a:r>
              <a:rPr lang="x-none" sz="1000" dirty="0">
                <a:latin typeface="+mj-lt"/>
                <a:ea typeface="Calibri" pitchFamily="34" charset="0"/>
                <a:cs typeface="Times New Roman" pitchFamily="18" charset="0"/>
              </a:rPr>
              <a:t> Ordinario</a:t>
            </a:r>
            <a:r>
              <a:rPr lang="es-MX" sz="1000" dirty="0">
                <a:latin typeface="+mj-lt"/>
                <a:ea typeface="Calibri" pitchFamily="34" charset="0"/>
                <a:cs typeface="Times New Roman" pitchFamily="18" charset="0"/>
              </a:rPr>
              <a:t>, limitado a $70,000 mensuales</a:t>
            </a:r>
            <a:r>
              <a:rPr lang="x-none" sz="1000" dirty="0">
                <a:latin typeface="+mj-lt"/>
                <a:ea typeface="Calibri" pitchFamily="34" charset="0"/>
                <a:cs typeface="Times New Roman" pitchFamily="18" charset="0"/>
              </a:rPr>
              <a:t>.</a:t>
            </a:r>
            <a:endParaRPr lang="es-MX" sz="1000" dirty="0">
              <a:latin typeface="+mj-lt"/>
              <a:ea typeface="Calibri" pitchFamily="34" charset="0"/>
              <a:cs typeface="Times New Roman" pitchFamily="18" charset="0"/>
            </a:endParaRPr>
          </a:p>
          <a:p>
            <a:pPr marL="542925" lvl="1" indent="-180975" algn="just">
              <a:buFont typeface="+mj-lt"/>
              <a:buAutoNum type="alphaLcParenR"/>
              <a:defRPr/>
            </a:pPr>
            <a:r>
              <a:rPr lang="es-MX" sz="1000" dirty="0">
                <a:latin typeface="+mj-lt"/>
                <a:ea typeface="Calibri" pitchFamily="34" charset="0"/>
                <a:cs typeface="Times New Roman" pitchFamily="18" charset="0"/>
              </a:rPr>
              <a:t>Para nuevos Puntos de Venta tenemos un apoyo garantía por los 3 primeros meses por la cantidad que resulte mayor entre 50% del importe autorizado por Grupo Conauto y el cálculo del inciso siguiente.</a:t>
            </a:r>
          </a:p>
          <a:p>
            <a:pPr marL="542925" lvl="1" indent="-180975" algn="just">
              <a:buFont typeface="+mj-lt"/>
              <a:buAutoNum type="alphaLcParenR"/>
              <a:defRPr/>
            </a:pPr>
            <a:r>
              <a:rPr lang="es-MX" sz="1000" dirty="0">
                <a:latin typeface="+mj-lt"/>
                <a:ea typeface="Calibri" pitchFamily="34" charset="0"/>
                <a:cs typeface="Times New Roman" pitchFamily="18" charset="0"/>
              </a:rPr>
              <a:t>Para Puntos de Venta con una operación mayor a 3 meses, el cálculo del apoyo será de acuerdo al siguiente proceso:</a:t>
            </a:r>
          </a:p>
          <a:p>
            <a:pPr marL="342900" indent="-342900" algn="just">
              <a:buFont typeface="+mj-lt"/>
              <a:buAutoNum type="arabicPeriod"/>
              <a:defRPr/>
            </a:pPr>
            <a:endParaRPr lang="es-MX" sz="1000" dirty="0">
              <a:latin typeface="+mj-lt"/>
              <a:ea typeface="Calibri" pitchFamily="34" charset="0"/>
              <a:cs typeface="Times New Roman" pitchFamily="18" charset="0"/>
            </a:endParaRPr>
          </a:p>
          <a:p>
            <a:pPr marL="714375" lvl="2" indent="-171450" algn="just">
              <a:buFont typeface="+mj-lt"/>
              <a:buAutoNum type="romanUcPeriod"/>
              <a:defRPr/>
            </a:pPr>
            <a:r>
              <a:rPr lang="es-MX" sz="1000" dirty="0">
                <a:latin typeface="+mj-lt"/>
                <a:ea typeface="Calibri" pitchFamily="34" charset="0"/>
                <a:cs typeface="Times New Roman" pitchFamily="18" charset="0"/>
              </a:rPr>
              <a:t>Se clasifica a los Distribuidores de acuerdo a la </a:t>
            </a:r>
            <a:r>
              <a:rPr lang="es-MX" sz="1000" u="sng" dirty="0">
                <a:latin typeface="+mj-lt"/>
                <a:ea typeface="Calibri" pitchFamily="34" charset="0"/>
                <a:cs typeface="Times New Roman" pitchFamily="18" charset="0"/>
              </a:rPr>
              <a:t>tabla de </a:t>
            </a:r>
            <a:r>
              <a:rPr lang="x-none" sz="1000" u="sng" dirty="0">
                <a:latin typeface="+mj-lt"/>
                <a:ea typeface="Calibri" pitchFamily="34" charset="0"/>
                <a:cs typeface="Times New Roman" pitchFamily="18" charset="0"/>
              </a:rPr>
              <a:t>a</a:t>
            </a:r>
            <a:r>
              <a:rPr lang="es-MX" sz="1000" u="sng" dirty="0">
                <a:latin typeface="+mj-lt"/>
                <a:ea typeface="Calibri" pitchFamily="34" charset="0"/>
                <a:cs typeface="Times New Roman" pitchFamily="18" charset="0"/>
              </a:rPr>
              <a:t>poyo para Punto de Venta</a:t>
            </a:r>
            <a:r>
              <a:rPr lang="es-MX" sz="1000" dirty="0">
                <a:latin typeface="+mj-lt"/>
                <a:ea typeface="Calibri" pitchFamily="34" charset="0"/>
                <a:cs typeface="Times New Roman" pitchFamily="18" charset="0"/>
              </a:rPr>
              <a:t>, la cual se basa en 2 indicadores:</a:t>
            </a:r>
          </a:p>
          <a:p>
            <a:pPr marL="990600" lvl="2" indent="-180975" algn="just" defTabSz="1438275">
              <a:buFont typeface="Arial" pitchFamily="34" charset="0"/>
              <a:buChar char="•"/>
              <a:defRPr/>
            </a:pPr>
            <a:r>
              <a:rPr lang="es-MX" sz="1000" b="1" dirty="0">
                <a:latin typeface="+mj-lt"/>
                <a:ea typeface="Calibri" pitchFamily="34" charset="0"/>
                <a:cs typeface="Times New Roman" pitchFamily="18" charset="0"/>
              </a:rPr>
              <a:t>Ventas  del Distribuidor:  </a:t>
            </a:r>
            <a:r>
              <a:rPr lang="es-MX" sz="1000" dirty="0">
                <a:latin typeface="+mj-lt"/>
                <a:ea typeface="Calibri" pitchFamily="34" charset="0"/>
                <a:cs typeface="Times New Roman" pitchFamily="18" charset="0"/>
              </a:rPr>
              <a:t>Ventas reportadas a Ford</a:t>
            </a:r>
            <a:r>
              <a:rPr lang="x-none" sz="1000" dirty="0">
                <a:latin typeface="+mj-lt"/>
                <a:ea typeface="Calibri" pitchFamily="34" charset="0"/>
                <a:cs typeface="Times New Roman" pitchFamily="18" charset="0"/>
              </a:rPr>
              <a:t>.</a:t>
            </a:r>
            <a:endParaRPr lang="es-MX" sz="1000" dirty="0">
              <a:latin typeface="+mj-lt"/>
              <a:ea typeface="Calibri" pitchFamily="34" charset="0"/>
              <a:cs typeface="Times New Roman" pitchFamily="18" charset="0"/>
            </a:endParaRPr>
          </a:p>
          <a:p>
            <a:pPr marL="990600" lvl="2" indent="-180975" algn="just" defTabSz="1438275">
              <a:buFont typeface="Arial" pitchFamily="34" charset="0"/>
              <a:buChar char="•"/>
              <a:defRPr/>
            </a:pPr>
            <a:r>
              <a:rPr lang="es-MX" sz="1000" b="1" dirty="0">
                <a:latin typeface="+mj-lt"/>
                <a:ea typeface="Calibri" pitchFamily="34" charset="0"/>
                <a:cs typeface="Times New Roman" pitchFamily="18" charset="0"/>
              </a:rPr>
              <a:t>Operaciones con Grupo Conauto, definidas como:</a:t>
            </a:r>
          </a:p>
          <a:p>
            <a:pPr marL="990600" lvl="2" indent="-180975" algn="just" defTabSz="1438275">
              <a:defRPr/>
            </a:pPr>
            <a:r>
              <a:rPr lang="es-MX" sz="1000" b="1" i="1" dirty="0">
                <a:latin typeface="+mj-lt"/>
                <a:ea typeface="Calibri" pitchFamily="34" charset="0"/>
                <a:cs typeface="Times New Roman" pitchFamily="18" charset="0"/>
              </a:rPr>
              <a:t>	</a:t>
            </a:r>
            <a:r>
              <a:rPr lang="es-MX" sz="1000" i="1" dirty="0">
                <a:latin typeface="+mj-lt"/>
                <a:ea typeface="Calibri" pitchFamily="34" charset="0"/>
                <a:cs typeface="Times New Roman" pitchFamily="18" charset="0"/>
              </a:rPr>
              <a:t>Ventas Netas de contratos de Autofinanciamiento + el 50% de las Unidades Pagadas en Autopción</a:t>
            </a:r>
            <a:r>
              <a:rPr lang="x-none" sz="1000" i="1" dirty="0">
                <a:latin typeface="+mj-lt"/>
                <a:ea typeface="Calibri" pitchFamily="34" charset="0"/>
                <a:cs typeface="Times New Roman" pitchFamily="18" charset="0"/>
              </a:rPr>
              <a:t>.</a:t>
            </a:r>
            <a:endParaRPr lang="es-MX" sz="1000" i="1" dirty="0">
              <a:latin typeface="+mj-lt"/>
              <a:ea typeface="Calibri" pitchFamily="34" charset="0"/>
              <a:cs typeface="Times New Roman" pitchFamily="18" charset="0"/>
            </a:endParaRPr>
          </a:p>
          <a:p>
            <a:pPr marL="342900" indent="-342900" algn="ctr">
              <a:defRPr/>
            </a:pPr>
            <a:endParaRPr lang="es-MX" sz="1000" dirty="0">
              <a:latin typeface="+mj-lt"/>
              <a:ea typeface="Calibri" pitchFamily="34" charset="0"/>
              <a:cs typeface="Times New Roman" pitchFamily="18" charset="0"/>
            </a:endParaRPr>
          </a:p>
          <a:p>
            <a:pPr marL="714375" lvl="2" indent="-171450" algn="just">
              <a:buFont typeface="+mj-lt"/>
              <a:buAutoNum type="romanUcPeriod" startAt="2"/>
              <a:defRPr/>
            </a:pPr>
            <a:r>
              <a:rPr lang="es-MX" sz="1000" dirty="0">
                <a:latin typeface="+mj-lt"/>
                <a:ea typeface="Calibri" pitchFamily="34" charset="0"/>
                <a:cs typeface="Times New Roman" pitchFamily="18" charset="0"/>
              </a:rPr>
              <a:t>El importe del </a:t>
            </a:r>
            <a:r>
              <a:rPr lang="x-none" sz="1000" dirty="0">
                <a:latin typeface="+mj-lt"/>
                <a:ea typeface="Calibri" pitchFamily="34" charset="0"/>
                <a:cs typeface="Times New Roman" pitchFamily="18" charset="0"/>
              </a:rPr>
              <a:t>a</a:t>
            </a:r>
            <a:r>
              <a:rPr lang="es-MX" sz="1000" dirty="0">
                <a:latin typeface="+mj-lt"/>
                <a:ea typeface="Calibri" pitchFamily="34" charset="0"/>
                <a:cs typeface="Times New Roman" pitchFamily="18" charset="0"/>
              </a:rPr>
              <a:t>poyo es el resultado del total de operaciones mensuales (promedio móvil de los últimos 3 meses), multiplicado por el apoyo por operación, de acuerdo con la </a:t>
            </a:r>
            <a:r>
              <a:rPr lang="es-MX" sz="1000" u="sng" dirty="0">
                <a:latin typeface="+mj-lt"/>
                <a:ea typeface="Calibri" pitchFamily="34" charset="0"/>
                <a:cs typeface="Times New Roman" pitchFamily="18" charset="0"/>
              </a:rPr>
              <a:t>tabla de </a:t>
            </a:r>
            <a:r>
              <a:rPr lang="x-none" sz="1000" u="sng" dirty="0">
                <a:latin typeface="+mj-lt"/>
                <a:ea typeface="Calibri" pitchFamily="34" charset="0"/>
                <a:cs typeface="Times New Roman" pitchFamily="18" charset="0"/>
              </a:rPr>
              <a:t>a</a:t>
            </a:r>
            <a:r>
              <a:rPr lang="es-MX" sz="1000" u="sng" dirty="0">
                <a:latin typeface="+mj-lt"/>
                <a:ea typeface="Calibri" pitchFamily="34" charset="0"/>
                <a:cs typeface="Times New Roman" pitchFamily="18" charset="0"/>
              </a:rPr>
              <a:t>poyo para Puntos de Venta</a:t>
            </a:r>
            <a:r>
              <a:rPr lang="es-MX" sz="1000" dirty="0">
                <a:latin typeface="+mj-lt"/>
                <a:ea typeface="Calibri" pitchFamily="34" charset="0"/>
                <a:cs typeface="Times New Roman" pitchFamily="18" charset="0"/>
              </a:rPr>
              <a:t>, de la página siguiente. El importe resultante no podrá ser mayor que el importe máximo autorizado por cada Punto de Venta.</a:t>
            </a:r>
          </a:p>
          <a:p>
            <a:pPr marL="342900" indent="-342900" algn="ctr">
              <a:defRPr/>
            </a:pPr>
            <a:endParaRPr lang="es-MX" sz="1000" dirty="0">
              <a:latin typeface="+mj-lt"/>
              <a:ea typeface="Calibri" pitchFamily="34" charset="0"/>
              <a:cs typeface="Times New Roman" pitchFamily="18" charset="0"/>
            </a:endParaRPr>
          </a:p>
        </p:txBody>
      </p:sp>
      <p:sp>
        <p:nvSpPr>
          <p:cNvPr id="7" name="6 Rectángulo"/>
          <p:cNvSpPr/>
          <p:nvPr/>
        </p:nvSpPr>
        <p:spPr>
          <a:xfrm>
            <a:off x="0" y="755576"/>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 Apoyo para Puntos de Venta Ordinarios</a:t>
            </a:r>
          </a:p>
        </p:txBody>
      </p:sp>
      <p:sp>
        <p:nvSpPr>
          <p:cNvPr id="9" name="9 CuadroTexto"/>
          <p:cNvSpPr txBox="1">
            <a:spLocks noChangeArrowheads="1"/>
          </p:cNvSpPr>
          <p:nvPr/>
        </p:nvSpPr>
        <p:spPr bwMode="auto">
          <a:xfrm>
            <a:off x="301724" y="8176543"/>
            <a:ext cx="6254549" cy="261610"/>
          </a:xfrm>
          <a:prstGeom prst="rect">
            <a:avLst/>
          </a:prstGeom>
          <a:solidFill>
            <a:srgbClr val="FFC000"/>
          </a:solidFill>
          <a:ln>
            <a:noFill/>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defRPr/>
            </a:pPr>
            <a:r>
              <a:rPr lang="es-MX" sz="1050" b="1" dirty="0">
                <a:solidFill>
                  <a:schemeClr val="tx1"/>
                </a:solidFill>
                <a:latin typeface="+mj-lt"/>
                <a:ea typeface="Calibri" pitchFamily="34" charset="0"/>
                <a:cs typeface="Times New Roman" pitchFamily="18" charset="0"/>
              </a:rPr>
              <a:t>Operaciones:   Venta</a:t>
            </a:r>
            <a:r>
              <a:rPr lang="es-MX" sz="1050" b="1" dirty="0">
                <a:solidFill>
                  <a:srgbClr val="FF0000"/>
                </a:solidFill>
                <a:latin typeface="+mj-lt"/>
                <a:ea typeface="Calibri" pitchFamily="34" charset="0"/>
                <a:cs typeface="Times New Roman" pitchFamily="18" charset="0"/>
              </a:rPr>
              <a:t> </a:t>
            </a:r>
            <a:r>
              <a:rPr lang="es-MX" sz="1050" b="1" dirty="0">
                <a:solidFill>
                  <a:schemeClr val="tx1"/>
                </a:solidFill>
                <a:latin typeface="+mj-lt"/>
                <a:ea typeface="Calibri" pitchFamily="34" charset="0"/>
                <a:cs typeface="Times New Roman" pitchFamily="18" charset="0"/>
              </a:rPr>
              <a:t>Bruta</a:t>
            </a:r>
            <a:r>
              <a:rPr lang="es-MX" sz="1050" b="1" dirty="0">
                <a:solidFill>
                  <a:srgbClr val="FF0000"/>
                </a:solidFill>
                <a:latin typeface="+mj-lt"/>
                <a:ea typeface="Calibri" pitchFamily="34" charset="0"/>
                <a:cs typeface="Times New Roman" pitchFamily="18" charset="0"/>
              </a:rPr>
              <a:t> </a:t>
            </a:r>
            <a:r>
              <a:rPr lang="es-MX" sz="1050" b="1" dirty="0">
                <a:solidFill>
                  <a:schemeClr val="tx1"/>
                </a:solidFill>
                <a:latin typeface="+mj-lt"/>
                <a:ea typeface="Calibri" pitchFamily="34" charset="0"/>
                <a:cs typeface="Times New Roman" pitchFamily="18" charset="0"/>
              </a:rPr>
              <a:t>de Contratos</a:t>
            </a:r>
            <a:endParaRPr lang="es-MX" sz="1050" b="1" u="sng" strike="sngStrike" dirty="0">
              <a:solidFill>
                <a:schemeClr val="tx1"/>
              </a:solidFill>
              <a:latin typeface="+mj-lt"/>
              <a:ea typeface="Calibri" pitchFamily="34" charset="0"/>
              <a:cs typeface="Times New Roman" pitchFamily="18" charset="0"/>
            </a:endParaRPr>
          </a:p>
        </p:txBody>
      </p:sp>
      <p:sp>
        <p:nvSpPr>
          <p:cNvPr id="13" name="12 Rectángulo"/>
          <p:cNvSpPr/>
          <p:nvPr/>
        </p:nvSpPr>
        <p:spPr>
          <a:xfrm>
            <a:off x="301724" y="4788024"/>
            <a:ext cx="6254552"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lumMod val="50000"/>
                  </a:schemeClr>
                </a:solidFill>
              </a:rPr>
              <a:t>Tabla de apoyo para Puntos de Venta Ordinarios</a:t>
            </a:r>
          </a:p>
        </p:txBody>
      </p:sp>
      <p:graphicFrame>
        <p:nvGraphicFramePr>
          <p:cNvPr id="14" name="Tabla 15"/>
          <p:cNvGraphicFramePr>
            <a:graphicFrameLocks noGrp="1"/>
          </p:cNvGraphicFramePr>
          <p:nvPr>
            <p:extLst>
              <p:ext uri="{D42A27DB-BD31-4B8C-83A1-F6EECF244321}">
                <p14:modId xmlns:p14="http://schemas.microsoft.com/office/powerpoint/2010/main" val="908952859"/>
              </p:ext>
            </p:extLst>
          </p:nvPr>
        </p:nvGraphicFramePr>
        <p:xfrm>
          <a:off x="301724" y="5452342"/>
          <a:ext cx="6254550" cy="2410920"/>
        </p:xfrm>
        <a:graphic>
          <a:graphicData uri="http://schemas.openxmlformats.org/drawingml/2006/table">
            <a:tbl>
              <a:tblPr firstRow="1" bandRow="1">
                <a:tableStyleId>{5C22544A-7EE6-4342-B048-85BDC9FD1C3A}</a:tableStyleId>
              </a:tblPr>
              <a:tblGrid>
                <a:gridCol w="1042425">
                  <a:extLst>
                    <a:ext uri="{9D8B030D-6E8A-4147-A177-3AD203B41FA5}">
                      <a16:colId xmlns:a16="http://schemas.microsoft.com/office/drawing/2014/main" val="20001"/>
                    </a:ext>
                  </a:extLst>
                </a:gridCol>
                <a:gridCol w="1042425">
                  <a:extLst>
                    <a:ext uri="{9D8B030D-6E8A-4147-A177-3AD203B41FA5}">
                      <a16:colId xmlns:a16="http://schemas.microsoft.com/office/drawing/2014/main" val="20002"/>
                    </a:ext>
                  </a:extLst>
                </a:gridCol>
                <a:gridCol w="1042425">
                  <a:extLst>
                    <a:ext uri="{9D8B030D-6E8A-4147-A177-3AD203B41FA5}">
                      <a16:colId xmlns:a16="http://schemas.microsoft.com/office/drawing/2014/main" val="20003"/>
                    </a:ext>
                  </a:extLst>
                </a:gridCol>
                <a:gridCol w="1042425">
                  <a:extLst>
                    <a:ext uri="{9D8B030D-6E8A-4147-A177-3AD203B41FA5}">
                      <a16:colId xmlns:a16="http://schemas.microsoft.com/office/drawing/2014/main" val="20004"/>
                    </a:ext>
                  </a:extLst>
                </a:gridCol>
                <a:gridCol w="1042425">
                  <a:extLst>
                    <a:ext uri="{9D8B030D-6E8A-4147-A177-3AD203B41FA5}">
                      <a16:colId xmlns:a16="http://schemas.microsoft.com/office/drawing/2014/main" val="20005"/>
                    </a:ext>
                  </a:extLst>
                </a:gridCol>
                <a:gridCol w="1042425">
                  <a:extLst>
                    <a:ext uri="{9D8B030D-6E8A-4147-A177-3AD203B41FA5}">
                      <a16:colId xmlns:a16="http://schemas.microsoft.com/office/drawing/2014/main" val="20006"/>
                    </a:ext>
                  </a:extLst>
                </a:gridCol>
              </a:tblGrid>
              <a:tr h="370840">
                <a:tc>
                  <a:txBody>
                    <a:bodyPr/>
                    <a:lstStyle/>
                    <a:p>
                      <a:pPr algn="ctr"/>
                      <a:r>
                        <a:rPr lang="es-ES_tradnl" sz="900" dirty="0"/>
                        <a:t>Ventas </a:t>
                      </a:r>
                    </a:p>
                    <a:p>
                      <a:pPr algn="ctr"/>
                      <a:r>
                        <a:rPr lang="es-ES_tradnl" sz="900" dirty="0"/>
                        <a:t>&lt;</a:t>
                      </a:r>
                      <a:r>
                        <a:rPr lang="es-ES_tradnl" sz="900" baseline="0" dirty="0"/>
                        <a:t> de 50</a:t>
                      </a:r>
                      <a:endParaRPr lang="es-ES_tradnl" sz="900" dirty="0">
                        <a:solidFill>
                          <a:schemeClr val="bg1"/>
                        </a:solidFill>
                        <a:latin typeface="+mj-lt"/>
                      </a:endParaRPr>
                    </a:p>
                  </a:txBody>
                  <a:tcPr anchor="ctr"/>
                </a:tc>
                <a:tc>
                  <a:txBody>
                    <a:bodyPr/>
                    <a:lstStyle/>
                    <a:p>
                      <a:pPr algn="ctr"/>
                      <a:r>
                        <a:rPr lang="es-ES_tradnl" sz="900" dirty="0"/>
                        <a:t>Ventas</a:t>
                      </a:r>
                    </a:p>
                    <a:p>
                      <a:pPr algn="ctr"/>
                      <a:r>
                        <a:rPr lang="es-ES_tradnl" sz="900" dirty="0"/>
                        <a:t>50</a:t>
                      </a:r>
                      <a:r>
                        <a:rPr lang="es-ES_tradnl" sz="900" baseline="0" dirty="0"/>
                        <a:t> a 69</a:t>
                      </a:r>
                      <a:endParaRPr lang="es-ES_tradnl" sz="900" dirty="0">
                        <a:solidFill>
                          <a:schemeClr val="bg1"/>
                        </a:solidFill>
                        <a:latin typeface="+mj-lt"/>
                      </a:endParaRPr>
                    </a:p>
                  </a:txBody>
                  <a:tcPr anchor="ctr"/>
                </a:tc>
                <a:tc>
                  <a:txBody>
                    <a:bodyPr/>
                    <a:lstStyle/>
                    <a:p>
                      <a:pPr algn="ctr"/>
                      <a:r>
                        <a:rPr lang="es-ES_tradnl" sz="900" dirty="0"/>
                        <a:t>Ventas</a:t>
                      </a:r>
                    </a:p>
                    <a:p>
                      <a:pPr algn="ctr"/>
                      <a:r>
                        <a:rPr lang="es-ES_tradnl" sz="900" dirty="0"/>
                        <a:t>70 a 89</a:t>
                      </a:r>
                      <a:endParaRPr lang="es-ES_tradnl" sz="900" dirty="0">
                        <a:latin typeface="+mj-lt"/>
                      </a:endParaRPr>
                    </a:p>
                  </a:txBody>
                  <a:tcPr anchor="ctr"/>
                </a:tc>
                <a:tc>
                  <a:txBody>
                    <a:bodyPr/>
                    <a:lstStyle/>
                    <a:p>
                      <a:pPr algn="ctr"/>
                      <a:r>
                        <a:rPr lang="es-ES_tradnl" sz="900" kern="1200" dirty="0"/>
                        <a:t>Ventas</a:t>
                      </a:r>
                    </a:p>
                    <a:p>
                      <a:pPr algn="ctr"/>
                      <a:r>
                        <a:rPr lang="es-ES_tradnl" sz="900" kern="1200" dirty="0"/>
                        <a:t>90 a 119</a:t>
                      </a:r>
                      <a:endParaRPr lang="es-ES_tradnl" sz="900" b="1" kern="1200" dirty="0">
                        <a:solidFill>
                          <a:schemeClr val="lt1"/>
                        </a:solidFill>
                        <a:latin typeface="+mn-lt"/>
                        <a:ea typeface="+mn-ea"/>
                        <a:cs typeface="+mn-cs"/>
                      </a:endParaRPr>
                    </a:p>
                  </a:txBody>
                  <a:tcPr anchor="ctr"/>
                </a:tc>
                <a:tc>
                  <a:txBody>
                    <a:bodyPr/>
                    <a:lstStyle/>
                    <a:p>
                      <a:pPr algn="ctr"/>
                      <a:r>
                        <a:rPr lang="es-ES_tradnl" sz="900" kern="1200" dirty="0"/>
                        <a:t>Ventas </a:t>
                      </a:r>
                    </a:p>
                    <a:p>
                      <a:pPr algn="ctr"/>
                      <a:r>
                        <a:rPr lang="es-ES_tradnl" sz="900" kern="1200" dirty="0"/>
                        <a:t>&gt; de 120</a:t>
                      </a:r>
                      <a:endParaRPr lang="es-ES_tradnl" sz="900" b="1" kern="1200" dirty="0">
                        <a:solidFill>
                          <a:schemeClr val="lt1"/>
                        </a:solidFill>
                        <a:latin typeface="+mn-lt"/>
                        <a:ea typeface="+mn-ea"/>
                        <a:cs typeface="+mn-cs"/>
                      </a:endParaRPr>
                    </a:p>
                  </a:txBody>
                  <a:tcPr anchor="ctr"/>
                </a:tc>
                <a:tc>
                  <a:txBody>
                    <a:bodyPr/>
                    <a:lstStyle/>
                    <a:p>
                      <a:pPr algn="ctr"/>
                      <a:r>
                        <a:rPr lang="es-ES_tradnl" sz="900" dirty="0"/>
                        <a:t>Importe del Apoyo por Operación</a:t>
                      </a:r>
                      <a:endParaRPr lang="es-ES_tradnl" sz="900" dirty="0">
                        <a:latin typeface="+mj-lt"/>
                      </a:endParaRPr>
                    </a:p>
                  </a:txBody>
                  <a:tcPr anchor="ctr"/>
                </a:tc>
                <a:extLst>
                  <a:ext uri="{0D108BD9-81ED-4DB2-BD59-A6C34878D82A}">
                    <a16:rowId xmlns:a16="http://schemas.microsoft.com/office/drawing/2014/main" val="10000"/>
                  </a:ext>
                </a:extLst>
              </a:tr>
              <a:tr h="28800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50" u="sng" kern="1200" dirty="0"/>
                        <a:t>Número de Operaciones:  (promedio móvil de los últimos 3 meses) </a:t>
                      </a:r>
                      <a:endParaRPr lang="es-MX" sz="1050" b="0" u="sng" kern="1200" dirty="0">
                        <a:solidFill>
                          <a:schemeClr val="dk1"/>
                        </a:solidFill>
                        <a:latin typeface="+mn-lt"/>
                        <a:ea typeface="Calibri" pitchFamily="34" charset="0"/>
                        <a:cs typeface="Times New Roman" pitchFamily="18" charset="0"/>
                      </a:endParaRPr>
                    </a:p>
                  </a:txBody>
                  <a:tcPr anchor="ctr"/>
                </a:tc>
                <a:tc hMerge="1">
                  <a:txBody>
                    <a:bodyPr/>
                    <a:lstStyle/>
                    <a:p>
                      <a:pPr algn="ctr"/>
                      <a:endParaRPr lang="es-ES_tradnl" sz="9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s-ES_tradnl" sz="9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s-ES_tradnl" sz="9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s-ES_tradnl" sz="9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s-ES_tradnl" sz="1000" b="1" dirty="0">
                        <a:latin typeface="+mj-lt"/>
                      </a:endParaRPr>
                    </a:p>
                  </a:txBody>
                  <a:tcPr anchor="ctr"/>
                </a:tc>
                <a:extLst>
                  <a:ext uri="{0D108BD9-81ED-4DB2-BD59-A6C34878D82A}">
                    <a16:rowId xmlns:a16="http://schemas.microsoft.com/office/drawing/2014/main" val="10005"/>
                  </a:ext>
                </a:extLst>
              </a:tr>
              <a:tr h="324000">
                <a:tc>
                  <a:txBody>
                    <a:bodyPr/>
                    <a:lstStyle/>
                    <a:p>
                      <a:pPr algn="ctr"/>
                      <a:r>
                        <a:rPr lang="es-ES_tradnl" sz="900" dirty="0"/>
                        <a:t>&gt;= 7</a:t>
                      </a:r>
                      <a:endParaRPr lang="es-ES_tradnl" sz="900" dirty="0">
                        <a:latin typeface="+mj-lt"/>
                      </a:endParaRPr>
                    </a:p>
                  </a:txBody>
                  <a:tcPr anchor="ctr"/>
                </a:tc>
                <a:tc>
                  <a:txBody>
                    <a:bodyPr/>
                    <a:lstStyle/>
                    <a:p>
                      <a:pPr algn="ctr"/>
                      <a:r>
                        <a:rPr lang="es-ES_tradnl" sz="900" dirty="0"/>
                        <a:t>&gt;= 10</a:t>
                      </a:r>
                      <a:endParaRPr lang="es-ES_tradnl" sz="900" dirty="0">
                        <a:latin typeface="+mj-lt"/>
                      </a:endParaRPr>
                    </a:p>
                  </a:txBody>
                  <a:tcPr anchor="ctr"/>
                </a:tc>
                <a:tc>
                  <a:txBody>
                    <a:bodyPr/>
                    <a:lstStyle/>
                    <a:p>
                      <a:pPr algn="ctr"/>
                      <a:r>
                        <a:rPr lang="es-ES_tradnl" sz="900" kern="1200" dirty="0"/>
                        <a:t>&gt;=</a:t>
                      </a:r>
                      <a:r>
                        <a:rPr lang="es-ES_tradnl" sz="900" dirty="0"/>
                        <a:t>16</a:t>
                      </a:r>
                      <a:endParaRPr lang="es-ES_tradnl" sz="900" dirty="0">
                        <a:latin typeface="+mj-lt"/>
                      </a:endParaRPr>
                    </a:p>
                  </a:txBody>
                  <a:tcPr anchor="ctr"/>
                </a:tc>
                <a:tc>
                  <a:txBody>
                    <a:bodyPr/>
                    <a:lstStyle/>
                    <a:p>
                      <a:pPr algn="ctr"/>
                      <a:r>
                        <a:rPr lang="es-ES_tradnl" sz="900" kern="1200" dirty="0"/>
                        <a:t>&gt;= 18</a:t>
                      </a:r>
                      <a:endParaRPr lang="es-ES_tradnl" sz="900" dirty="0">
                        <a:latin typeface="+mj-lt"/>
                      </a:endParaRPr>
                    </a:p>
                  </a:txBody>
                  <a:tcPr anchor="ctr"/>
                </a:tc>
                <a:tc>
                  <a:txBody>
                    <a:bodyPr/>
                    <a:lstStyle/>
                    <a:p>
                      <a:pPr algn="ctr"/>
                      <a:r>
                        <a:rPr lang="es-ES_tradnl" sz="900" kern="1200" dirty="0"/>
                        <a:t>&gt;= 23</a:t>
                      </a:r>
                      <a:endParaRPr lang="es-ES_tradnl" sz="900" dirty="0">
                        <a:latin typeface="+mj-lt"/>
                      </a:endParaRPr>
                    </a:p>
                  </a:txBody>
                  <a:tcPr anchor="ctr"/>
                </a:tc>
                <a:tc>
                  <a:txBody>
                    <a:bodyPr/>
                    <a:lstStyle/>
                    <a:p>
                      <a:pPr algn="ctr"/>
                      <a:r>
                        <a:rPr lang="es-ES_tradnl" sz="1100" dirty="0"/>
                        <a:t>A</a:t>
                      </a:r>
                      <a:r>
                        <a:rPr lang="es-ES_tradnl" sz="1000" dirty="0"/>
                        <a:t> - $3,000</a:t>
                      </a:r>
                      <a:endParaRPr lang="es-ES_tradnl" sz="1000" b="1" dirty="0">
                        <a:latin typeface="+mj-lt"/>
                      </a:endParaRPr>
                    </a:p>
                  </a:txBody>
                  <a:tcPr anchor="ctr"/>
                </a:tc>
                <a:extLst>
                  <a:ext uri="{0D108BD9-81ED-4DB2-BD59-A6C34878D82A}">
                    <a16:rowId xmlns:a16="http://schemas.microsoft.com/office/drawing/2014/main" val="10001"/>
                  </a:ext>
                </a:extLst>
              </a:tr>
              <a:tr h="324000">
                <a:tc>
                  <a:txBody>
                    <a:bodyPr/>
                    <a:lstStyle/>
                    <a:p>
                      <a:pPr algn="ctr"/>
                      <a:r>
                        <a:rPr lang="es-ES_tradnl" sz="900" dirty="0"/>
                        <a:t>5</a:t>
                      </a:r>
                      <a:endParaRPr lang="es-ES_tradnl" sz="900" dirty="0">
                        <a:latin typeface="+mj-lt"/>
                      </a:endParaRPr>
                    </a:p>
                  </a:txBody>
                  <a:tcPr anchor="ctr"/>
                </a:tc>
                <a:tc>
                  <a:txBody>
                    <a:bodyPr/>
                    <a:lstStyle/>
                    <a:p>
                      <a:pPr algn="ctr"/>
                      <a:r>
                        <a:rPr lang="es-ES_tradnl" sz="900" dirty="0"/>
                        <a:t>6 a 9</a:t>
                      </a:r>
                      <a:endParaRPr lang="es-ES_tradnl" sz="900" dirty="0">
                        <a:latin typeface="+mj-lt"/>
                      </a:endParaRPr>
                    </a:p>
                  </a:txBody>
                  <a:tcPr anchor="ctr"/>
                </a:tc>
                <a:tc>
                  <a:txBody>
                    <a:bodyPr/>
                    <a:lstStyle/>
                    <a:p>
                      <a:pPr algn="ctr"/>
                      <a:r>
                        <a:rPr lang="es-ES_tradnl" sz="900" dirty="0"/>
                        <a:t>11 a 15</a:t>
                      </a:r>
                      <a:endParaRPr lang="es-ES_tradnl" sz="900" dirty="0">
                        <a:latin typeface="+mj-lt"/>
                      </a:endParaRPr>
                    </a:p>
                  </a:txBody>
                  <a:tcPr anchor="ctr"/>
                </a:tc>
                <a:tc>
                  <a:txBody>
                    <a:bodyPr/>
                    <a:lstStyle/>
                    <a:p>
                      <a:pPr algn="ctr"/>
                      <a:r>
                        <a:rPr lang="es-ES_tradnl" sz="900" dirty="0"/>
                        <a:t>14 a a17</a:t>
                      </a:r>
                      <a:endParaRPr lang="es-ES_tradnl" sz="900" dirty="0">
                        <a:latin typeface="+mj-lt"/>
                      </a:endParaRPr>
                    </a:p>
                  </a:txBody>
                  <a:tcPr anchor="ctr"/>
                </a:tc>
                <a:tc>
                  <a:txBody>
                    <a:bodyPr/>
                    <a:lstStyle/>
                    <a:p>
                      <a:pPr algn="ctr"/>
                      <a:r>
                        <a:rPr lang="es-ES_tradnl" sz="900" dirty="0"/>
                        <a:t>18 a 22</a:t>
                      </a:r>
                      <a:endParaRPr lang="es-ES_tradnl" sz="900" dirty="0">
                        <a:latin typeface="+mj-lt"/>
                      </a:endParaRPr>
                    </a:p>
                  </a:txBody>
                  <a:tcPr anchor="ctr"/>
                </a:tc>
                <a:tc>
                  <a:txBody>
                    <a:bodyPr/>
                    <a:lstStyle/>
                    <a:p>
                      <a:pPr algn="ctr"/>
                      <a:r>
                        <a:rPr lang="es-ES_tradnl" sz="1100" dirty="0"/>
                        <a:t>B</a:t>
                      </a:r>
                      <a:r>
                        <a:rPr lang="es-ES_tradnl" sz="1000" dirty="0"/>
                        <a:t> - $2,400</a:t>
                      </a:r>
                      <a:endParaRPr lang="es-ES_tradnl" sz="1000" b="1" dirty="0">
                        <a:latin typeface="+mj-lt"/>
                      </a:endParaRPr>
                    </a:p>
                  </a:txBody>
                  <a:tcPr anchor="ctr"/>
                </a:tc>
                <a:extLst>
                  <a:ext uri="{0D108BD9-81ED-4DB2-BD59-A6C34878D82A}">
                    <a16:rowId xmlns:a16="http://schemas.microsoft.com/office/drawing/2014/main" val="10002"/>
                  </a:ext>
                </a:extLst>
              </a:tr>
              <a:tr h="324000">
                <a:tc>
                  <a:txBody>
                    <a:bodyPr/>
                    <a:lstStyle/>
                    <a:p>
                      <a:pPr algn="ctr"/>
                      <a:r>
                        <a:rPr lang="es-ES_tradnl" sz="900" dirty="0"/>
                        <a:t>4</a:t>
                      </a:r>
                      <a:endParaRPr lang="es-ES_tradnl" sz="900" dirty="0">
                        <a:latin typeface="+mj-lt"/>
                      </a:endParaRPr>
                    </a:p>
                  </a:txBody>
                  <a:tcPr anchor="ctr"/>
                </a:tc>
                <a:tc>
                  <a:txBody>
                    <a:bodyPr/>
                    <a:lstStyle/>
                    <a:p>
                      <a:pPr algn="ctr"/>
                      <a:r>
                        <a:rPr lang="es-ES_tradnl" sz="900" dirty="0"/>
                        <a:t>5</a:t>
                      </a:r>
                      <a:endParaRPr lang="es-ES_tradnl" sz="900" dirty="0">
                        <a:latin typeface="+mj-lt"/>
                      </a:endParaRPr>
                    </a:p>
                  </a:txBody>
                  <a:tcPr anchor="ctr"/>
                </a:tc>
                <a:tc>
                  <a:txBody>
                    <a:bodyPr/>
                    <a:lstStyle/>
                    <a:p>
                      <a:pPr algn="ctr"/>
                      <a:r>
                        <a:rPr lang="es-ES_tradnl" sz="900" dirty="0"/>
                        <a:t>6 a 10</a:t>
                      </a:r>
                      <a:endParaRPr lang="es-ES_tradnl" sz="9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900" kern="1200" dirty="0"/>
                        <a:t>8 a 13</a:t>
                      </a:r>
                      <a:endParaRPr lang="es-ES_tradnl" sz="900" kern="1200" dirty="0">
                        <a:solidFill>
                          <a:schemeClr val="dk1"/>
                        </a:solidFill>
                        <a:latin typeface="+mn-lt"/>
                        <a:ea typeface="+mn-ea"/>
                        <a:cs typeface="+mn-cs"/>
                      </a:endParaRPr>
                    </a:p>
                  </a:txBody>
                  <a:tcPr anchor="ctr"/>
                </a:tc>
                <a:tc>
                  <a:txBody>
                    <a:bodyPr/>
                    <a:lstStyle/>
                    <a:p>
                      <a:pPr algn="ctr"/>
                      <a:r>
                        <a:rPr lang="es-ES_tradnl" sz="900" dirty="0"/>
                        <a:t>9 a 17</a:t>
                      </a:r>
                      <a:endParaRPr lang="es-ES_tradnl" sz="900" dirty="0">
                        <a:latin typeface="+mj-lt"/>
                      </a:endParaRPr>
                    </a:p>
                  </a:txBody>
                  <a:tcPr anchor="ctr"/>
                </a:tc>
                <a:tc>
                  <a:txBody>
                    <a:bodyPr/>
                    <a:lstStyle/>
                    <a:p>
                      <a:pPr algn="ctr"/>
                      <a:r>
                        <a:rPr lang="es-ES_tradnl" sz="1100" dirty="0"/>
                        <a:t>C</a:t>
                      </a:r>
                      <a:r>
                        <a:rPr lang="es-ES_tradnl" sz="1000" dirty="0"/>
                        <a:t> - $2,100</a:t>
                      </a:r>
                      <a:endParaRPr lang="es-ES_tradnl" sz="1000" b="1" dirty="0">
                        <a:latin typeface="+mj-lt"/>
                      </a:endParaRPr>
                    </a:p>
                  </a:txBody>
                  <a:tcPr anchor="ctr"/>
                </a:tc>
                <a:extLst>
                  <a:ext uri="{0D108BD9-81ED-4DB2-BD59-A6C34878D82A}">
                    <a16:rowId xmlns:a16="http://schemas.microsoft.com/office/drawing/2014/main" val="10003"/>
                  </a:ext>
                </a:extLst>
              </a:tr>
              <a:tr h="324000">
                <a:tc>
                  <a:txBody>
                    <a:bodyPr/>
                    <a:lstStyle/>
                    <a:p>
                      <a:pPr algn="ctr"/>
                      <a:r>
                        <a:rPr lang="es-ES_tradnl" sz="900" dirty="0"/>
                        <a:t>3</a:t>
                      </a:r>
                      <a:endParaRPr lang="es-ES_tradnl" sz="900" dirty="0">
                        <a:latin typeface="+mj-lt"/>
                      </a:endParaRPr>
                    </a:p>
                  </a:txBody>
                  <a:tcPr anchor="ctr"/>
                </a:tc>
                <a:tc>
                  <a:txBody>
                    <a:bodyPr/>
                    <a:lstStyle/>
                    <a:p>
                      <a:pPr algn="ctr"/>
                      <a:r>
                        <a:rPr lang="es-ES_tradnl" sz="900" dirty="0"/>
                        <a:t>4</a:t>
                      </a:r>
                      <a:endParaRPr lang="es-ES_tradnl" sz="900" dirty="0">
                        <a:latin typeface="+mj-lt"/>
                      </a:endParaRPr>
                    </a:p>
                  </a:txBody>
                  <a:tcPr anchor="ctr"/>
                </a:tc>
                <a:tc>
                  <a:txBody>
                    <a:bodyPr/>
                    <a:lstStyle/>
                    <a:p>
                      <a:pPr algn="ctr"/>
                      <a:r>
                        <a:rPr lang="es-ES_tradnl" sz="900" dirty="0"/>
                        <a:t>5</a:t>
                      </a:r>
                      <a:endParaRPr lang="es-ES_tradnl" sz="900" dirty="0">
                        <a:latin typeface="+mj-lt"/>
                      </a:endParaRPr>
                    </a:p>
                  </a:txBody>
                  <a:tcPr anchor="ctr"/>
                </a:tc>
                <a:tc>
                  <a:txBody>
                    <a:bodyPr/>
                    <a:lstStyle/>
                    <a:p>
                      <a:pPr algn="ctr"/>
                      <a:r>
                        <a:rPr lang="es-ES_tradnl" sz="900" dirty="0"/>
                        <a:t>6 a 7</a:t>
                      </a:r>
                      <a:endParaRPr lang="es-ES_tradnl" sz="900" dirty="0">
                        <a:latin typeface="+mj-lt"/>
                      </a:endParaRPr>
                    </a:p>
                  </a:txBody>
                  <a:tcPr anchor="ctr"/>
                </a:tc>
                <a:tc>
                  <a:txBody>
                    <a:bodyPr/>
                    <a:lstStyle/>
                    <a:p>
                      <a:pPr algn="ctr"/>
                      <a:r>
                        <a:rPr lang="es-ES_tradnl" sz="900" dirty="0"/>
                        <a:t>7 a 8</a:t>
                      </a:r>
                      <a:endParaRPr lang="es-ES_tradnl" sz="900" dirty="0">
                        <a:latin typeface="+mj-lt"/>
                      </a:endParaRPr>
                    </a:p>
                  </a:txBody>
                  <a:tcPr anchor="ctr"/>
                </a:tc>
                <a:tc>
                  <a:txBody>
                    <a:bodyPr/>
                    <a:lstStyle/>
                    <a:p>
                      <a:pPr algn="ctr"/>
                      <a:r>
                        <a:rPr lang="es-ES_tradnl" sz="1100" dirty="0"/>
                        <a:t>D</a:t>
                      </a:r>
                      <a:r>
                        <a:rPr lang="es-ES_tradnl" sz="1000" dirty="0"/>
                        <a:t> - $1,500</a:t>
                      </a:r>
                      <a:endParaRPr lang="es-ES_tradnl" sz="1000" b="1" dirty="0">
                        <a:latin typeface="+mj-lt"/>
                      </a:endParaRPr>
                    </a:p>
                  </a:txBody>
                  <a:tcPr anchor="ctr"/>
                </a:tc>
                <a:extLst>
                  <a:ext uri="{0D108BD9-81ED-4DB2-BD59-A6C34878D82A}">
                    <a16:rowId xmlns:a16="http://schemas.microsoft.com/office/drawing/2014/main" val="10004"/>
                  </a:ext>
                </a:extLst>
              </a:tr>
              <a:tr h="324000">
                <a:tc>
                  <a:txBody>
                    <a:bodyPr/>
                    <a:lstStyle/>
                    <a:p>
                      <a:pPr algn="ctr"/>
                      <a:r>
                        <a:rPr lang="es-ES_tradnl" sz="900" dirty="0"/>
                        <a:t>0 a 2</a:t>
                      </a:r>
                      <a:endParaRPr lang="es-ES_tradnl" sz="900" dirty="0">
                        <a:latin typeface="+mj-lt"/>
                      </a:endParaRPr>
                    </a:p>
                  </a:txBody>
                  <a:tcPr anchor="ctr"/>
                </a:tc>
                <a:tc>
                  <a:txBody>
                    <a:bodyPr/>
                    <a:lstStyle/>
                    <a:p>
                      <a:pPr algn="ctr"/>
                      <a:r>
                        <a:rPr lang="es-ES_tradnl" sz="900" dirty="0"/>
                        <a:t>0 a 3</a:t>
                      </a:r>
                      <a:endParaRPr lang="es-ES_tradnl" sz="900" dirty="0">
                        <a:latin typeface="+mj-lt"/>
                      </a:endParaRPr>
                    </a:p>
                  </a:txBody>
                  <a:tcPr anchor="ctr"/>
                </a:tc>
                <a:tc>
                  <a:txBody>
                    <a:bodyPr/>
                    <a:lstStyle/>
                    <a:p>
                      <a:pPr algn="ctr"/>
                      <a:r>
                        <a:rPr lang="es-ES_tradnl" sz="900" dirty="0"/>
                        <a:t>0 a 4</a:t>
                      </a:r>
                      <a:endParaRPr lang="es-ES_tradnl" sz="900" dirty="0">
                        <a:latin typeface="+mj-lt"/>
                      </a:endParaRPr>
                    </a:p>
                  </a:txBody>
                  <a:tcPr anchor="ctr"/>
                </a:tc>
                <a:tc>
                  <a:txBody>
                    <a:bodyPr/>
                    <a:lstStyle/>
                    <a:p>
                      <a:pPr algn="ctr"/>
                      <a:r>
                        <a:rPr lang="es-ES_tradnl" sz="900" dirty="0"/>
                        <a:t>0 a 5</a:t>
                      </a:r>
                      <a:endParaRPr lang="es-ES_tradnl" sz="900" dirty="0">
                        <a:latin typeface="+mj-lt"/>
                      </a:endParaRPr>
                    </a:p>
                  </a:txBody>
                  <a:tcPr anchor="ctr"/>
                </a:tc>
                <a:tc>
                  <a:txBody>
                    <a:bodyPr/>
                    <a:lstStyle/>
                    <a:p>
                      <a:pPr algn="ctr"/>
                      <a:r>
                        <a:rPr lang="es-ES_tradnl" sz="900" dirty="0"/>
                        <a:t>0 a 6</a:t>
                      </a:r>
                      <a:endParaRPr lang="es-ES_tradnl" sz="900" dirty="0">
                        <a:latin typeface="+mj-lt"/>
                      </a:endParaRPr>
                    </a:p>
                  </a:txBody>
                  <a:tcPr anchor="ctr"/>
                </a:tc>
                <a:tc>
                  <a:txBody>
                    <a:bodyPr/>
                    <a:lstStyle/>
                    <a:p>
                      <a:pPr algn="ctr"/>
                      <a:r>
                        <a:rPr lang="es-ES_tradnl" sz="1100" dirty="0"/>
                        <a:t>E</a:t>
                      </a:r>
                      <a:r>
                        <a:rPr lang="es-ES_tradnl" sz="1000" dirty="0"/>
                        <a:t> - $0</a:t>
                      </a:r>
                      <a:endParaRPr lang="es-ES_tradnl" sz="1000" b="1" dirty="0">
                        <a:latin typeface="+mj-lt"/>
                      </a:endParaRPr>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01724" y="750046"/>
            <a:ext cx="6254552"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lumMod val="50000"/>
                  </a:schemeClr>
                </a:solidFill>
              </a:rPr>
              <a:t>Política para Puntos de Venta Ordinarios</a:t>
            </a:r>
          </a:p>
        </p:txBody>
      </p:sp>
      <p:sp>
        <p:nvSpPr>
          <p:cNvPr id="4" name="Rectangle 2"/>
          <p:cNvSpPr>
            <a:spLocks noChangeArrowheads="1"/>
          </p:cNvSpPr>
          <p:nvPr/>
        </p:nvSpPr>
        <p:spPr bwMode="auto">
          <a:xfrm>
            <a:off x="301724" y="1295028"/>
            <a:ext cx="6254552" cy="2462213"/>
          </a:xfrm>
          <a:prstGeom prst="rect">
            <a:avLst/>
          </a:prstGeom>
          <a:noFill/>
          <a:ln w="9525">
            <a:noFill/>
            <a:miter lim="800000"/>
            <a:headEnd/>
            <a:tailEnd/>
          </a:ln>
        </p:spPr>
        <p:txBody>
          <a:bodyPr wrap="square" anchor="ctr">
            <a:spAutoFit/>
          </a:bodyPr>
          <a:lstStyle/>
          <a:p>
            <a:pPr algn="just">
              <a:defRPr/>
            </a:pPr>
            <a:r>
              <a:rPr lang="es-MX" sz="1100" dirty="0">
                <a:latin typeface="+mj-lt"/>
                <a:ea typeface="Calibri" pitchFamily="34" charset="0"/>
                <a:cs typeface="Times New Roman" pitchFamily="18" charset="0"/>
              </a:rPr>
              <a:t>Apoyo económico de Conauto a favor de los Distribuidores por sus inversiones en puntos de venta </a:t>
            </a:r>
            <a:r>
              <a:rPr lang="es-MX" sz="1100" u="sng" dirty="0">
                <a:latin typeface="+mj-lt"/>
                <a:ea typeface="Calibri" pitchFamily="34" charset="0"/>
                <a:cs typeface="Times New Roman" pitchFamily="18" charset="0"/>
              </a:rPr>
              <a:t>destinados </a:t>
            </a:r>
            <a:r>
              <a:rPr lang="es-MX" sz="1100" b="1" u="sng" dirty="0">
                <a:latin typeface="+mj-lt"/>
                <a:ea typeface="Calibri" pitchFamily="34" charset="0"/>
                <a:cs typeface="Times New Roman" pitchFamily="18" charset="0"/>
              </a:rPr>
              <a:t>exclusivamente</a:t>
            </a:r>
            <a:r>
              <a:rPr lang="es-MX" sz="1100" u="sng" dirty="0">
                <a:latin typeface="+mj-lt"/>
                <a:ea typeface="Calibri" pitchFamily="34" charset="0"/>
                <a:cs typeface="Times New Roman" pitchFamily="18" charset="0"/>
              </a:rPr>
              <a:t> a la comercialización de contratos del </a:t>
            </a:r>
            <a:r>
              <a:rPr lang="es-MX" sz="1100" b="1" u="sng" dirty="0">
                <a:latin typeface="+mj-lt"/>
                <a:ea typeface="Calibri" pitchFamily="34" charset="0"/>
                <a:cs typeface="Times New Roman" pitchFamily="18" charset="0"/>
              </a:rPr>
              <a:t>Sistema de Autofinanciamiento Conauto :</a:t>
            </a:r>
          </a:p>
          <a:p>
            <a:pPr algn="ctr">
              <a:defRPr/>
            </a:pPr>
            <a:endParaRPr lang="es-MX" sz="1100" b="1" dirty="0">
              <a:latin typeface="+mj-lt"/>
              <a:ea typeface="Calibri" pitchFamily="34" charset="0"/>
              <a:cs typeface="Times New Roman" pitchFamily="18" charset="0"/>
            </a:endParaRPr>
          </a:p>
          <a:p>
            <a:pPr algn="ctr">
              <a:defRPr/>
            </a:pPr>
            <a:r>
              <a:rPr lang="es-MX" sz="1100" b="1" dirty="0">
                <a:latin typeface="+mj-lt"/>
                <a:ea typeface="Calibri" pitchFamily="34" charset="0"/>
                <a:cs typeface="Times New Roman" pitchFamily="18" charset="0"/>
              </a:rPr>
              <a:t>Tipos de Punto de Venta</a:t>
            </a:r>
            <a:r>
              <a:rPr lang="es-MX" sz="1100" dirty="0">
                <a:latin typeface="+mj-lt"/>
                <a:ea typeface="Calibri" pitchFamily="34" charset="0"/>
                <a:cs typeface="Times New Roman" pitchFamily="18" charset="0"/>
              </a:rPr>
              <a:t>:</a:t>
            </a:r>
          </a:p>
          <a:p>
            <a:pPr algn="just">
              <a:defRPr/>
            </a:pPr>
            <a:endParaRPr lang="es-MX" sz="1100" dirty="0">
              <a:latin typeface="+mj-lt"/>
              <a:ea typeface="Calibri" pitchFamily="34" charset="0"/>
              <a:cs typeface="Times New Roman" pitchFamily="18" charset="0"/>
            </a:endParaRPr>
          </a:p>
          <a:p>
            <a:pPr marL="355600" indent="-273050" algn="just">
              <a:buFont typeface="+mj-lt"/>
              <a:buAutoNum type="arabicPeriod"/>
              <a:defRPr/>
            </a:pPr>
            <a:r>
              <a:rPr lang="es-MX" sz="1100" u="sng" dirty="0">
                <a:latin typeface="+mj-lt"/>
                <a:ea typeface="Calibri" pitchFamily="34" charset="0"/>
                <a:cs typeface="Times New Roman" pitchFamily="18" charset="0"/>
              </a:rPr>
              <a:t>Islas</a:t>
            </a:r>
            <a:r>
              <a:rPr lang="es-MX" sz="1100" dirty="0">
                <a:latin typeface="+mj-lt"/>
                <a:ea typeface="Calibri" pitchFamily="34" charset="0"/>
                <a:cs typeface="Times New Roman" pitchFamily="18" charset="0"/>
              </a:rPr>
              <a:t>: </a:t>
            </a:r>
            <a:r>
              <a:rPr lang="x-none" sz="1100" dirty="0">
                <a:latin typeface="+mj-lt"/>
                <a:ea typeface="Calibri" pitchFamily="34" charset="0"/>
                <a:cs typeface="Times New Roman" pitchFamily="18" charset="0"/>
              </a:rPr>
              <a:t>ubicadas </a:t>
            </a:r>
            <a:r>
              <a:rPr lang="es-MX" sz="1100" dirty="0">
                <a:latin typeface="+mj-lt"/>
                <a:ea typeface="Calibri" pitchFamily="34" charset="0"/>
                <a:cs typeface="Times New Roman" pitchFamily="18" charset="0"/>
              </a:rPr>
              <a:t>dentro de centros comerciales donde no hay limitación física (pared), generalmente ubicados en pasillos.</a:t>
            </a:r>
          </a:p>
          <a:p>
            <a:pPr marL="355600" indent="-273050" algn="just">
              <a:defRPr/>
            </a:pPr>
            <a:endParaRPr lang="es-MX" sz="1100" dirty="0">
              <a:latin typeface="+mj-lt"/>
              <a:ea typeface="Calibri" pitchFamily="34" charset="0"/>
              <a:cs typeface="Times New Roman" pitchFamily="18" charset="0"/>
            </a:endParaRPr>
          </a:p>
          <a:p>
            <a:pPr marL="355600" indent="-273050" algn="just">
              <a:buFont typeface="+mj-lt"/>
              <a:buAutoNum type="arabicPeriod" startAt="2"/>
              <a:defRPr/>
            </a:pPr>
            <a:r>
              <a:rPr lang="es-MX" sz="1100" u="sng" dirty="0">
                <a:latin typeface="+mj-lt"/>
                <a:ea typeface="Calibri" pitchFamily="34" charset="0"/>
                <a:cs typeface="Times New Roman" pitchFamily="18" charset="0"/>
              </a:rPr>
              <a:t>Locales Fijos</a:t>
            </a:r>
            <a:r>
              <a:rPr lang="es-MX" sz="1100" dirty="0">
                <a:latin typeface="+mj-lt"/>
                <a:ea typeface="Calibri" pitchFamily="34" charset="0"/>
                <a:cs typeface="Times New Roman" pitchFamily="18" charset="0"/>
              </a:rPr>
              <a:t>: </a:t>
            </a:r>
            <a:r>
              <a:rPr lang="x-none" sz="1100" dirty="0">
                <a:latin typeface="+mj-lt"/>
                <a:ea typeface="Calibri" pitchFamily="34" charset="0"/>
                <a:cs typeface="Times New Roman" pitchFamily="18" charset="0"/>
              </a:rPr>
              <a:t>y</a:t>
            </a:r>
            <a:r>
              <a:rPr lang="es-MX" sz="1100" dirty="0">
                <a:latin typeface="+mj-lt"/>
                <a:ea typeface="Calibri" pitchFamily="34" charset="0"/>
                <a:cs typeface="Times New Roman" pitchFamily="18" charset="0"/>
              </a:rPr>
              <a:t>a sean interiores o exteriores de centros comerciales, superficie aproximada desde 40 y hasta 300 m2,  capacidad máxima de 6 vehículos en exhibición. </a:t>
            </a:r>
          </a:p>
          <a:p>
            <a:pPr marL="355600" indent="-273050" algn="just">
              <a:buFont typeface="+mj-lt"/>
              <a:buAutoNum type="arabicPeriod" startAt="2"/>
              <a:defRPr/>
            </a:pPr>
            <a:endParaRPr lang="es-MX" sz="1100" dirty="0">
              <a:latin typeface="+mj-lt"/>
              <a:ea typeface="Calibri" pitchFamily="34" charset="0"/>
              <a:cs typeface="Times New Roman" pitchFamily="18" charset="0"/>
            </a:endParaRPr>
          </a:p>
          <a:p>
            <a:pPr marL="355600" indent="-273050" algn="just">
              <a:buFont typeface="+mj-lt"/>
              <a:buAutoNum type="arabicPeriod" startAt="2"/>
              <a:defRPr/>
            </a:pPr>
            <a:r>
              <a:rPr lang="es-MX" sz="1100" u="sng" dirty="0">
                <a:latin typeface="+mj-lt"/>
                <a:ea typeface="Calibri" pitchFamily="34" charset="0"/>
                <a:cs typeface="Times New Roman" pitchFamily="18" charset="0"/>
              </a:rPr>
              <a:t>Puntos de Venta Móvil</a:t>
            </a:r>
            <a:r>
              <a:rPr lang="es-MX" sz="1100" dirty="0">
                <a:latin typeface="+mj-lt"/>
                <a:ea typeface="Calibri" pitchFamily="34" charset="0"/>
                <a:cs typeface="Times New Roman" pitchFamily="18" charset="0"/>
              </a:rPr>
              <a:t>: </a:t>
            </a:r>
            <a:r>
              <a:rPr lang="x-none" sz="1100" dirty="0">
                <a:latin typeface="+mj-lt"/>
                <a:ea typeface="Calibri" pitchFamily="34" charset="0"/>
                <a:cs typeface="Times New Roman" pitchFamily="18" charset="0"/>
              </a:rPr>
              <a:t>e</a:t>
            </a:r>
            <a:r>
              <a:rPr lang="es-MX" sz="1100" dirty="0">
                <a:latin typeface="+mj-lt"/>
                <a:ea typeface="Calibri" pitchFamily="34" charset="0"/>
                <a:cs typeface="Times New Roman" pitchFamily="18" charset="0"/>
              </a:rPr>
              <a:t>s una oficina móvil para promover la venta de contratos de autofinanciamiento, aplica exclusivamente en vehículos Transit.</a:t>
            </a:r>
            <a:endParaRPr lang="es-MX" sz="1100" u="sng" dirty="0">
              <a:latin typeface="+mj-lt"/>
              <a:ea typeface="Calibri" pitchFamily="34" charset="0"/>
              <a:cs typeface="Times New Roman" pitchFamily="18" charset="0"/>
            </a:endParaRPr>
          </a:p>
        </p:txBody>
      </p:sp>
      <p:sp>
        <p:nvSpPr>
          <p:cNvPr id="5" name="9 CuadroTexto"/>
          <p:cNvSpPr txBox="1">
            <a:spLocks noChangeArrowheads="1"/>
          </p:cNvSpPr>
          <p:nvPr/>
        </p:nvSpPr>
        <p:spPr bwMode="auto">
          <a:xfrm>
            <a:off x="301724" y="8178724"/>
            <a:ext cx="6254552" cy="261610"/>
          </a:xfrm>
          <a:prstGeom prst="rect">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defRPr/>
            </a:pPr>
            <a:r>
              <a:rPr lang="es-MX" sz="1100" b="1" dirty="0">
                <a:solidFill>
                  <a:srgbClr val="002060"/>
                </a:solidFill>
                <a:latin typeface="+mj-lt"/>
                <a:ea typeface="Calibri" pitchFamily="34" charset="0"/>
                <a:cs typeface="Times New Roman" pitchFamily="18" charset="0"/>
              </a:rPr>
              <a:t>Grupo </a:t>
            </a:r>
            <a:r>
              <a:rPr lang="es-MX" sz="1100" b="1" dirty="0" err="1">
                <a:solidFill>
                  <a:srgbClr val="002060"/>
                </a:solidFill>
                <a:latin typeface="+mj-lt"/>
                <a:ea typeface="Calibri" pitchFamily="34" charset="0"/>
                <a:cs typeface="Times New Roman" pitchFamily="18" charset="0"/>
              </a:rPr>
              <a:t>Conauto</a:t>
            </a:r>
            <a:r>
              <a:rPr lang="es-MX" sz="1100" b="1" dirty="0">
                <a:solidFill>
                  <a:srgbClr val="002060"/>
                </a:solidFill>
                <a:latin typeface="+mj-lt"/>
                <a:ea typeface="Calibri" pitchFamily="34" charset="0"/>
                <a:cs typeface="Times New Roman" pitchFamily="18" charset="0"/>
              </a:rPr>
              <a:t> NO apoya programa de Autos Demo</a:t>
            </a:r>
            <a:endParaRPr lang="es-MX" sz="1100" b="1" u="sng" strike="sngStrike" dirty="0">
              <a:solidFill>
                <a:srgbClr val="FF0000"/>
              </a:solidFill>
              <a:latin typeface="+mj-lt"/>
              <a:ea typeface="Calibri" pitchFamily="34" charset="0"/>
              <a:cs typeface="Times New Roman" pitchFamily="18" charset="0"/>
            </a:endParaRPr>
          </a:p>
        </p:txBody>
      </p:sp>
      <p:sp>
        <p:nvSpPr>
          <p:cNvPr id="9" name="Rectangle 2"/>
          <p:cNvSpPr>
            <a:spLocks noChangeArrowheads="1"/>
          </p:cNvSpPr>
          <p:nvPr/>
        </p:nvSpPr>
        <p:spPr bwMode="auto">
          <a:xfrm>
            <a:off x="301725" y="4975933"/>
            <a:ext cx="6254552" cy="2800767"/>
          </a:xfrm>
          <a:prstGeom prst="rect">
            <a:avLst/>
          </a:prstGeom>
          <a:noFill/>
          <a:ln w="9525">
            <a:noFill/>
            <a:miter lim="800000"/>
            <a:headEnd/>
            <a:tailEnd/>
          </a:ln>
        </p:spPr>
        <p:txBody>
          <a:bodyPr wrap="square" anchor="ctr">
            <a:spAutoFit/>
          </a:bodyPr>
          <a:lstStyle/>
          <a:p>
            <a:pPr algn="just">
              <a:defRPr/>
            </a:pPr>
            <a:r>
              <a:rPr lang="es-MX" sz="1100" dirty="0">
                <a:latin typeface="+mj-lt"/>
                <a:ea typeface="Calibri" pitchFamily="34" charset="0"/>
                <a:cs typeface="Times New Roman" pitchFamily="18" charset="0"/>
              </a:rPr>
              <a:t>Debido a que el Punto de Venta Móvil es el medio para transportar “la oficina de ventas” a otras localidades como pueden ser:</a:t>
            </a:r>
          </a:p>
          <a:p>
            <a:pPr marL="2062163" lvl="1" algn="just">
              <a:buFont typeface="Wingdings" pitchFamily="2" charset="2"/>
              <a:buChar char="ü"/>
              <a:tabLst>
                <a:tab pos="2328863" algn="l"/>
              </a:tabLst>
              <a:defRPr/>
            </a:pPr>
            <a:r>
              <a:rPr lang="es-MX" sz="1100" dirty="0">
                <a:latin typeface="+mj-lt"/>
                <a:ea typeface="Calibri" pitchFamily="34" charset="0"/>
                <a:cs typeface="Times New Roman" pitchFamily="18" charset="0"/>
              </a:rPr>
              <a:t>	Mercados</a:t>
            </a:r>
          </a:p>
          <a:p>
            <a:pPr marL="2062163" lvl="1" algn="just">
              <a:buFont typeface="Wingdings" pitchFamily="2" charset="2"/>
              <a:buChar char="ü"/>
              <a:tabLst>
                <a:tab pos="2328863" algn="l"/>
              </a:tabLst>
              <a:defRPr/>
            </a:pPr>
            <a:r>
              <a:rPr lang="es-MX" sz="1100" dirty="0">
                <a:latin typeface="+mj-lt"/>
                <a:ea typeface="Calibri" pitchFamily="34" charset="0"/>
                <a:cs typeface="Times New Roman" pitchFamily="18" charset="0"/>
              </a:rPr>
              <a:t>	Tianguis</a:t>
            </a:r>
          </a:p>
          <a:p>
            <a:pPr marL="2062163" lvl="1" algn="just">
              <a:buFont typeface="Wingdings" pitchFamily="2" charset="2"/>
              <a:buChar char="ü"/>
              <a:tabLst>
                <a:tab pos="2328863" algn="l"/>
              </a:tabLst>
              <a:defRPr/>
            </a:pPr>
            <a:r>
              <a:rPr lang="es-MX" sz="1100" dirty="0">
                <a:latin typeface="+mj-lt"/>
                <a:ea typeface="Calibri" pitchFamily="34" charset="0"/>
                <a:cs typeface="Times New Roman" pitchFamily="18" charset="0"/>
              </a:rPr>
              <a:t>	Escuelas</a:t>
            </a:r>
          </a:p>
          <a:p>
            <a:pPr marL="2062163" lvl="1" algn="just">
              <a:buFont typeface="Wingdings" pitchFamily="2" charset="2"/>
              <a:buChar char="ü"/>
              <a:tabLst>
                <a:tab pos="2328863" algn="l"/>
              </a:tabLst>
              <a:defRPr/>
            </a:pPr>
            <a:r>
              <a:rPr lang="es-MX" sz="1100" dirty="0">
                <a:latin typeface="+mj-lt"/>
                <a:ea typeface="Calibri" pitchFamily="34" charset="0"/>
                <a:cs typeface="Times New Roman" pitchFamily="18" charset="0"/>
              </a:rPr>
              <a:t>	Plazas Públicas</a:t>
            </a:r>
          </a:p>
          <a:p>
            <a:pPr marL="2062163" lvl="1" algn="just">
              <a:buFont typeface="Wingdings" pitchFamily="2" charset="2"/>
              <a:buChar char="ü"/>
              <a:tabLst>
                <a:tab pos="2328863" algn="l"/>
              </a:tabLst>
              <a:defRPr/>
            </a:pPr>
            <a:r>
              <a:rPr lang="es-MX" sz="1100" dirty="0">
                <a:latin typeface="+mj-lt"/>
                <a:ea typeface="Calibri" pitchFamily="34" charset="0"/>
                <a:cs typeface="Times New Roman" pitchFamily="18" charset="0"/>
              </a:rPr>
              <a:t>	Empresas</a:t>
            </a:r>
          </a:p>
          <a:p>
            <a:pPr marL="2062163" lvl="1" algn="just">
              <a:buFont typeface="Wingdings" pitchFamily="2" charset="2"/>
              <a:buChar char="ü"/>
              <a:tabLst>
                <a:tab pos="2328863" algn="l"/>
              </a:tabLst>
              <a:defRPr/>
            </a:pPr>
            <a:r>
              <a:rPr lang="es-MX" sz="1100" dirty="0">
                <a:latin typeface="+mj-lt"/>
                <a:ea typeface="Calibri" pitchFamily="34" charset="0"/>
                <a:cs typeface="Times New Roman" pitchFamily="18" charset="0"/>
              </a:rPr>
              <a:t>	Otras comunidades o Poblados</a:t>
            </a:r>
          </a:p>
          <a:p>
            <a:pPr algn="just">
              <a:defRPr/>
            </a:pPr>
            <a:endParaRPr lang="es-MX" sz="1100" dirty="0">
              <a:latin typeface="+mj-lt"/>
              <a:ea typeface="Calibri" pitchFamily="34" charset="0"/>
              <a:cs typeface="Times New Roman" pitchFamily="18" charset="0"/>
            </a:endParaRPr>
          </a:p>
          <a:p>
            <a:pPr algn="just">
              <a:defRPr/>
            </a:pPr>
            <a:r>
              <a:rPr lang="es-MX" sz="1100" dirty="0">
                <a:latin typeface="+mj-lt"/>
                <a:ea typeface="Calibri" pitchFamily="34" charset="0"/>
                <a:cs typeface="Times New Roman" pitchFamily="18" charset="0"/>
              </a:rPr>
              <a:t>El vehículo que mejor permite cumplir el objetivo de “mover la oficina” es la </a:t>
            </a:r>
            <a:r>
              <a:rPr lang="es-MX" sz="1100" b="1" dirty="0">
                <a:latin typeface="+mj-lt"/>
                <a:ea typeface="Calibri" pitchFamily="34" charset="0"/>
                <a:cs typeface="Times New Roman" pitchFamily="18" charset="0"/>
              </a:rPr>
              <a:t>Transit</a:t>
            </a:r>
            <a:r>
              <a:rPr lang="es-MX" sz="1100" dirty="0">
                <a:latin typeface="+mj-lt"/>
                <a:ea typeface="Calibri" pitchFamily="34" charset="0"/>
                <a:cs typeface="Times New Roman" pitchFamily="18" charset="0"/>
              </a:rPr>
              <a:t>, en los catálogos siguientes:</a:t>
            </a:r>
          </a:p>
          <a:p>
            <a:pPr marL="2328863" lvl="1" indent="-266700" algn="just">
              <a:buFont typeface="Arial" pitchFamily="34" charset="0"/>
              <a:buChar char="•"/>
              <a:defRPr/>
            </a:pPr>
            <a:r>
              <a:rPr lang="es-MX" sz="1100" dirty="0">
                <a:latin typeface="+mj-lt"/>
                <a:ea typeface="Calibri" pitchFamily="34" charset="0"/>
                <a:cs typeface="Times New Roman" pitchFamily="18" charset="0"/>
              </a:rPr>
              <a:t>N1B	Transit Van corta diesel		</a:t>
            </a:r>
          </a:p>
          <a:p>
            <a:pPr marL="2328863" lvl="1" indent="-266700" algn="just">
              <a:buFont typeface="Arial" pitchFamily="34" charset="0"/>
              <a:buChar char="•"/>
              <a:defRPr/>
            </a:pPr>
            <a:r>
              <a:rPr lang="es-MX" sz="1100" dirty="0">
                <a:latin typeface="+mj-lt"/>
                <a:ea typeface="Calibri" pitchFamily="34" charset="0"/>
                <a:cs typeface="Times New Roman" pitchFamily="18" charset="0"/>
              </a:rPr>
              <a:t>N1A	Transit Van corta diesel aire acondicionado	</a:t>
            </a:r>
          </a:p>
          <a:p>
            <a:pPr marL="2328863" lvl="1" indent="-266700" algn="just">
              <a:buFont typeface="Arial" pitchFamily="34" charset="0"/>
              <a:buChar char="•"/>
              <a:defRPr/>
            </a:pPr>
            <a:r>
              <a:rPr lang="es-MX" sz="1100" dirty="0">
                <a:latin typeface="+mj-lt"/>
                <a:ea typeface="Calibri" pitchFamily="34" charset="0"/>
                <a:cs typeface="Times New Roman" pitchFamily="18" charset="0"/>
              </a:rPr>
              <a:t>N3B	Transit Van larga diesel		</a:t>
            </a:r>
          </a:p>
          <a:p>
            <a:pPr marL="2328863" lvl="1" indent="-266700" algn="just">
              <a:buFont typeface="Arial" pitchFamily="34" charset="0"/>
              <a:buChar char="•"/>
              <a:defRPr/>
            </a:pPr>
            <a:r>
              <a:rPr lang="es-MX" sz="1100" dirty="0">
                <a:latin typeface="+mj-lt"/>
                <a:ea typeface="Calibri" pitchFamily="34" charset="0"/>
                <a:cs typeface="Times New Roman" pitchFamily="18" charset="0"/>
              </a:rPr>
              <a:t>N3A	Transit Van larga diesel aire acondicionado	</a:t>
            </a:r>
          </a:p>
          <a:p>
            <a:pPr marL="2328863" lvl="1" indent="-266700" algn="just">
              <a:buFont typeface="Arial" pitchFamily="34" charset="0"/>
              <a:buChar char="•"/>
              <a:defRPr/>
            </a:pPr>
            <a:r>
              <a:rPr lang="es-MX" sz="1100" dirty="0">
                <a:latin typeface="+mj-lt"/>
                <a:ea typeface="Calibri" pitchFamily="34" charset="0"/>
                <a:cs typeface="Times New Roman" pitchFamily="18" charset="0"/>
              </a:rPr>
              <a:t>M7C	Transit Van 410M Techo Mediano	</a:t>
            </a:r>
          </a:p>
        </p:txBody>
      </p:sp>
      <p:sp>
        <p:nvSpPr>
          <p:cNvPr id="10" name="9 Rectángulo"/>
          <p:cNvSpPr/>
          <p:nvPr/>
        </p:nvSpPr>
        <p:spPr>
          <a:xfrm>
            <a:off x="301724" y="4470241"/>
            <a:ext cx="6254552"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lumMod val="50000"/>
                  </a:schemeClr>
                </a:solidFill>
              </a:rPr>
              <a:t>Tipo de Vehículos para Punto  de Venta  Móvil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778936"/>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6.- Apoyo para Puntos de Venta Especiales</a:t>
            </a:r>
          </a:p>
        </p:txBody>
      </p:sp>
      <p:sp>
        <p:nvSpPr>
          <p:cNvPr id="5" name="Rectangle 2"/>
          <p:cNvSpPr>
            <a:spLocks noChangeArrowheads="1"/>
          </p:cNvSpPr>
          <p:nvPr/>
        </p:nvSpPr>
        <p:spPr bwMode="auto">
          <a:xfrm>
            <a:off x="301725" y="5303031"/>
            <a:ext cx="6254552" cy="707886"/>
          </a:xfrm>
          <a:prstGeom prst="rect">
            <a:avLst/>
          </a:prstGeom>
          <a:noFill/>
          <a:ln w="9525">
            <a:noFill/>
            <a:miter lim="800000"/>
            <a:headEnd/>
            <a:tailEnd/>
          </a:ln>
        </p:spPr>
        <p:txBody>
          <a:bodyPr wrap="square" anchor="ctr">
            <a:spAutoFit/>
          </a:bodyPr>
          <a:lstStyle/>
          <a:p>
            <a:pPr algn="just">
              <a:defRPr/>
            </a:pPr>
            <a:r>
              <a:rPr lang="es-MX" sz="1000" dirty="0">
                <a:latin typeface="+mj-lt"/>
                <a:ea typeface="Calibri" pitchFamily="34" charset="0"/>
                <a:cs typeface="Times New Roman" pitchFamily="18" charset="0"/>
              </a:rPr>
              <a:t>Son Puntos de Venta Especiales aquellos que, por sugerencia de Ford o bien porque así conviene al Distribuidor </a:t>
            </a:r>
            <a:r>
              <a:rPr lang="x-none" sz="1000" dirty="0">
                <a:latin typeface="+mj-lt"/>
                <a:ea typeface="Calibri" pitchFamily="34" charset="0"/>
                <a:cs typeface="Times New Roman" pitchFamily="18" charset="0"/>
              </a:rPr>
              <a:t>(</a:t>
            </a:r>
            <a:r>
              <a:rPr lang="es-MX" sz="1000" dirty="0">
                <a:latin typeface="+mj-lt"/>
                <a:ea typeface="Calibri" pitchFamily="34" charset="0"/>
                <a:cs typeface="Times New Roman" pitchFamily="18" charset="0"/>
              </a:rPr>
              <a:t>aunque no sean atractivos para Grupo Conauto</a:t>
            </a:r>
            <a:r>
              <a:rPr lang="x-none" sz="1000" dirty="0">
                <a:latin typeface="+mj-lt"/>
                <a:ea typeface="Calibri" pitchFamily="34" charset="0"/>
                <a:cs typeface="Times New Roman" pitchFamily="18" charset="0"/>
              </a:rPr>
              <a:t>)</a:t>
            </a:r>
            <a:r>
              <a:rPr lang="es-MX" sz="1000" dirty="0">
                <a:latin typeface="+mj-lt"/>
                <a:ea typeface="Calibri" pitchFamily="34" charset="0"/>
                <a:cs typeface="Times New Roman" pitchFamily="18" charset="0"/>
              </a:rPr>
              <a:t>, se transformen en puntos de venta </a:t>
            </a:r>
            <a:r>
              <a:rPr lang="es-MX" sz="1000" dirty="0" err="1">
                <a:latin typeface="+mj-lt"/>
                <a:ea typeface="Calibri" pitchFamily="34" charset="0"/>
                <a:cs typeface="Times New Roman" pitchFamily="18" charset="0"/>
              </a:rPr>
              <a:t>Conauto</a:t>
            </a:r>
            <a:r>
              <a:rPr lang="es-MX" sz="1000" dirty="0">
                <a:latin typeface="+mj-lt"/>
                <a:ea typeface="Calibri" pitchFamily="34" charset="0"/>
                <a:cs typeface="Times New Roman" pitchFamily="18" charset="0"/>
              </a:rPr>
              <a:t>.</a:t>
            </a:r>
          </a:p>
          <a:p>
            <a:pPr algn="just">
              <a:defRPr/>
            </a:pPr>
            <a:r>
              <a:rPr lang="es-MX" sz="1000" dirty="0">
                <a:ea typeface="Calibri" pitchFamily="34" charset="0"/>
                <a:cs typeface="Times New Roman" pitchFamily="18" charset="0"/>
              </a:rPr>
              <a:t>Para tener derecho al apoyo en estos puntos de venta el Distribuidor debe contar con acción de Grupo </a:t>
            </a:r>
            <a:r>
              <a:rPr lang="es-MX" sz="1000" dirty="0" err="1">
                <a:ea typeface="Calibri" pitchFamily="34" charset="0"/>
                <a:cs typeface="Times New Roman" pitchFamily="18" charset="0"/>
              </a:rPr>
              <a:t>Conauto</a:t>
            </a:r>
            <a:r>
              <a:rPr lang="es-MX" sz="1000" dirty="0">
                <a:ea typeface="Calibri" pitchFamily="34" charset="0"/>
                <a:cs typeface="Times New Roman" pitchFamily="18" charset="0"/>
              </a:rPr>
              <a:t> y deberá cumplir los siguientes  2 indicadores:</a:t>
            </a:r>
            <a:r>
              <a:rPr lang="es-MX" sz="1000" dirty="0">
                <a:latin typeface="+mj-lt"/>
                <a:ea typeface="Calibri" pitchFamily="34" charset="0"/>
                <a:cs typeface="Times New Roman" pitchFamily="18" charset="0"/>
              </a:rPr>
              <a:t>  </a:t>
            </a:r>
          </a:p>
        </p:txBody>
      </p:sp>
      <p:graphicFrame>
        <p:nvGraphicFramePr>
          <p:cNvPr id="7" name="Tabla 7"/>
          <p:cNvGraphicFramePr>
            <a:graphicFrameLocks noGrp="1"/>
          </p:cNvGraphicFramePr>
          <p:nvPr>
            <p:extLst>
              <p:ext uri="{D42A27DB-BD31-4B8C-83A1-F6EECF244321}">
                <p14:modId xmlns:p14="http://schemas.microsoft.com/office/powerpoint/2010/main" val="3647856091"/>
              </p:ext>
            </p:extLst>
          </p:nvPr>
        </p:nvGraphicFramePr>
        <p:xfrm>
          <a:off x="1016758" y="6132197"/>
          <a:ext cx="4824484" cy="1468120"/>
        </p:xfrm>
        <a:graphic>
          <a:graphicData uri="http://schemas.openxmlformats.org/drawingml/2006/table">
            <a:tbl>
              <a:tblPr firstRow="1" bandRow="1">
                <a:tableStyleId>{5C22544A-7EE6-4342-B048-85BDC9FD1C3A}</a:tableStyleId>
              </a:tblPr>
              <a:tblGrid>
                <a:gridCol w="2412242">
                  <a:extLst>
                    <a:ext uri="{9D8B030D-6E8A-4147-A177-3AD203B41FA5}">
                      <a16:colId xmlns:a16="http://schemas.microsoft.com/office/drawing/2014/main" val="20000"/>
                    </a:ext>
                  </a:extLst>
                </a:gridCol>
                <a:gridCol w="2412242">
                  <a:extLst>
                    <a:ext uri="{9D8B030D-6E8A-4147-A177-3AD203B41FA5}">
                      <a16:colId xmlns:a16="http://schemas.microsoft.com/office/drawing/2014/main" val="20001"/>
                    </a:ext>
                  </a:extLst>
                </a:gridCol>
              </a:tblGrid>
              <a:tr h="370840">
                <a:tc>
                  <a:txBody>
                    <a:bodyPr/>
                    <a:lstStyle/>
                    <a:p>
                      <a:pPr algn="ctr"/>
                      <a:r>
                        <a:rPr lang="es-ES_tradnl" sz="1000" dirty="0">
                          <a:latin typeface="+mj-lt"/>
                        </a:rPr>
                        <a:t>Concepto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s-ES_tradnl" sz="1000" dirty="0">
                          <a:latin typeface="+mj-lt"/>
                        </a:rPr>
                        <a:t>Descripción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s-ES_tradnl" sz="1000" dirty="0">
                          <a:latin typeface="+mj-lt"/>
                        </a:rPr>
                        <a:t>Share mínimo del 10%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s-ES_tradnl" sz="1000" dirty="0">
                          <a:latin typeface="+mj-lt"/>
                        </a:rPr>
                        <a:t>Unidades pagadas Grupo Conauto entre las ventas</a:t>
                      </a:r>
                      <a:r>
                        <a:rPr lang="es-ES_tradnl" sz="1000" baseline="0" dirty="0">
                          <a:latin typeface="+mj-lt"/>
                        </a:rPr>
                        <a:t> del </a:t>
                      </a:r>
                      <a:r>
                        <a:rPr lang="es-ES_tradnl" sz="1000" dirty="0">
                          <a:latin typeface="+mj-lt"/>
                        </a:rPr>
                        <a:t> Distribuidor reportadas</a:t>
                      </a:r>
                      <a:r>
                        <a:rPr lang="es-ES_tradnl" sz="1000" baseline="0" dirty="0">
                          <a:latin typeface="+mj-lt"/>
                        </a:rPr>
                        <a:t> a Ford</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s-ES_tradnl" sz="1000" dirty="0">
                          <a:latin typeface="+mj-lt"/>
                        </a:rPr>
                        <a:t>Venta de Contratos de</a:t>
                      </a:r>
                      <a:r>
                        <a:rPr lang="es-ES_tradnl" sz="1000" baseline="0" dirty="0">
                          <a:latin typeface="+mj-lt"/>
                        </a:rPr>
                        <a:t> </a:t>
                      </a:r>
                      <a:r>
                        <a:rPr lang="es-ES_tradnl" sz="1000" dirty="0">
                          <a:latin typeface="+mj-lt"/>
                        </a:rPr>
                        <a:t>Autofinanciamiento</a:t>
                      </a:r>
                      <a:r>
                        <a:rPr lang="es-ES_tradnl" sz="1000" baseline="0" dirty="0">
                          <a:latin typeface="+mj-lt"/>
                        </a:rPr>
                        <a:t> mínima del 15%</a:t>
                      </a:r>
                      <a:endParaRPr lang="es-ES_tradnl" sz="10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s-ES_tradnl" sz="1000" dirty="0">
                          <a:latin typeface="+mj-lt"/>
                        </a:rPr>
                        <a:t>Venta de contratos de </a:t>
                      </a:r>
                      <a:r>
                        <a:rPr lang="es-ES_tradnl" sz="1000" kern="1200" dirty="0">
                          <a:solidFill>
                            <a:schemeClr val="dk1"/>
                          </a:solidFill>
                          <a:latin typeface="+mj-lt"/>
                          <a:ea typeface="+mn-ea"/>
                          <a:cs typeface="+mn-cs"/>
                        </a:rPr>
                        <a:t>Autofinanciamiento entre las ventas del  Distribuidor reportadas a Ford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Rectangle 2"/>
          <p:cNvSpPr>
            <a:spLocks noChangeArrowheads="1"/>
          </p:cNvSpPr>
          <p:nvPr/>
        </p:nvSpPr>
        <p:spPr bwMode="auto">
          <a:xfrm>
            <a:off x="301724" y="7665664"/>
            <a:ext cx="6254553" cy="553998"/>
          </a:xfrm>
          <a:prstGeom prst="rect">
            <a:avLst/>
          </a:prstGeom>
          <a:noFill/>
          <a:ln w="9525">
            <a:noFill/>
            <a:miter lim="800000"/>
            <a:headEnd/>
            <a:tailEnd/>
          </a:ln>
        </p:spPr>
        <p:txBody>
          <a:bodyPr wrap="square" anchor="ctr">
            <a:spAutoFit/>
          </a:bodyPr>
          <a:lstStyle/>
          <a:p>
            <a:pPr algn="just">
              <a:defRPr/>
            </a:pPr>
            <a:r>
              <a:rPr lang="es-MX" sz="1000" dirty="0">
                <a:latin typeface="+mj-lt"/>
                <a:ea typeface="Calibri" pitchFamily="34" charset="0"/>
                <a:cs typeface="Times New Roman" pitchFamily="18" charset="0"/>
              </a:rPr>
              <a:t>Con base en el resultado móvil trimestral del Distribuidor de los 2 indicadores anteriores, si el Distribuidor cumple con ambos conceptos, Conauto apoyará al Distribuidor de acuerdo a la tabla de la página anterior, hasta un máximo de  $20,000  mensuales por Punto de Venta Especial.</a:t>
            </a:r>
          </a:p>
        </p:txBody>
      </p:sp>
      <p:sp>
        <p:nvSpPr>
          <p:cNvPr id="9" name="Rectangle 2"/>
          <p:cNvSpPr>
            <a:spLocks noChangeArrowheads="1"/>
          </p:cNvSpPr>
          <p:nvPr/>
        </p:nvSpPr>
        <p:spPr bwMode="auto">
          <a:xfrm>
            <a:off x="301724" y="8265829"/>
            <a:ext cx="6254553" cy="246221"/>
          </a:xfrm>
          <a:prstGeom prst="rect">
            <a:avLst/>
          </a:prstGeom>
          <a:noFill/>
          <a:ln w="9525">
            <a:noFill/>
            <a:miter lim="800000"/>
            <a:headEnd/>
            <a:tailEnd/>
          </a:ln>
        </p:spPr>
        <p:txBody>
          <a:bodyPr wrap="square" anchor="ctr">
            <a:spAutoFit/>
          </a:bodyPr>
          <a:lstStyle/>
          <a:p>
            <a:pPr algn="ctr">
              <a:defRPr/>
            </a:pPr>
            <a:r>
              <a:rPr lang="es-MX" sz="1000" i="1" dirty="0">
                <a:latin typeface="+mj-lt"/>
                <a:ea typeface="Calibri" pitchFamily="34" charset="0"/>
                <a:cs typeface="Times New Roman" pitchFamily="18" charset="0"/>
              </a:rPr>
              <a:t>En estos puntos de venta es necesario contar con la </a:t>
            </a:r>
            <a:r>
              <a:rPr lang="es-MX" sz="1000" b="1" i="1" dirty="0">
                <a:latin typeface="+mj-lt"/>
                <a:ea typeface="Calibri" pitchFamily="34" charset="0"/>
                <a:cs typeface="Times New Roman" pitchFamily="18" charset="0"/>
              </a:rPr>
              <a:t>imagen corporativa de Grupo Conauto</a:t>
            </a:r>
            <a:endParaRPr lang="es-MX" sz="1000" i="1" dirty="0">
              <a:latin typeface="+mj-lt"/>
              <a:ea typeface="Calibri" pitchFamily="34" charset="0"/>
              <a:cs typeface="Times New Roman" pitchFamily="18" charset="0"/>
            </a:endParaRPr>
          </a:p>
        </p:txBody>
      </p:sp>
      <p:sp>
        <p:nvSpPr>
          <p:cNvPr id="10" name="9 CuadroTexto"/>
          <p:cNvSpPr txBox="1"/>
          <p:nvPr/>
        </p:nvSpPr>
        <p:spPr>
          <a:xfrm>
            <a:off x="2001756" y="6707329"/>
            <a:ext cx="413896" cy="646331"/>
          </a:xfrm>
          <a:prstGeom prst="rect">
            <a:avLst/>
          </a:prstGeom>
          <a:noFill/>
        </p:spPr>
        <p:txBody>
          <a:bodyPr wrap="none" rtlCol="0">
            <a:spAutoFit/>
          </a:bodyPr>
          <a:lstStyle/>
          <a:p>
            <a:r>
              <a:rPr lang="es-MX" sz="3600" b="1" dirty="0">
                <a:ln>
                  <a:solidFill>
                    <a:schemeClr val="tx1"/>
                  </a:solidFill>
                </a:ln>
              </a:rPr>
              <a:t>+</a:t>
            </a:r>
          </a:p>
        </p:txBody>
      </p:sp>
      <p:sp>
        <p:nvSpPr>
          <p:cNvPr id="14" name="13 Rectángulo"/>
          <p:cNvSpPr/>
          <p:nvPr/>
        </p:nvSpPr>
        <p:spPr>
          <a:xfrm>
            <a:off x="301724" y="750046"/>
            <a:ext cx="6254552"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lumMod val="50000"/>
                  </a:schemeClr>
                </a:solidFill>
              </a:rPr>
              <a:t>Puntos de Venta Móvil</a:t>
            </a:r>
          </a:p>
        </p:txBody>
      </p:sp>
      <p:sp>
        <p:nvSpPr>
          <p:cNvPr id="15" name="Rectangle 2"/>
          <p:cNvSpPr>
            <a:spLocks noChangeArrowheads="1"/>
          </p:cNvSpPr>
          <p:nvPr/>
        </p:nvSpPr>
        <p:spPr bwMode="auto">
          <a:xfrm>
            <a:off x="301726" y="1029935"/>
            <a:ext cx="6254552" cy="3323987"/>
          </a:xfrm>
          <a:prstGeom prst="rect">
            <a:avLst/>
          </a:prstGeom>
          <a:noFill/>
          <a:ln w="9525">
            <a:noFill/>
            <a:miter lim="800000"/>
            <a:headEnd/>
            <a:tailEnd/>
          </a:ln>
        </p:spPr>
        <p:txBody>
          <a:bodyPr wrap="square" anchor="ctr">
            <a:spAutoFit/>
          </a:bodyPr>
          <a:lstStyle/>
          <a:p>
            <a:pPr marL="457200" indent="-457200" algn="just">
              <a:defRPr/>
            </a:pPr>
            <a:endParaRPr lang="es-MX" sz="1050" dirty="0">
              <a:latin typeface="+mj-lt"/>
              <a:ea typeface="Calibri" pitchFamily="34" charset="0"/>
              <a:cs typeface="Times New Roman" pitchFamily="18" charset="0"/>
            </a:endParaRPr>
          </a:p>
          <a:p>
            <a:pPr marL="355600" lvl="1" indent="-273050" algn="just">
              <a:buFont typeface="Arial" pitchFamily="34" charset="0"/>
              <a:buChar char="•"/>
              <a:defRPr/>
            </a:pPr>
            <a:r>
              <a:rPr lang="es-MX" sz="1050" b="1" dirty="0">
                <a:latin typeface="+mj-lt"/>
                <a:ea typeface="Calibri" pitchFamily="34" charset="0"/>
                <a:cs typeface="Times New Roman" pitchFamily="18" charset="0"/>
              </a:rPr>
              <a:t>Aplica exclusivamente para vehículos Transit con un límite autorizado de $572,700 pesos, si el Distribuidor quiere una versión de Transit más cara deberá poner la diferencia como  enganche o pago inicial</a:t>
            </a:r>
            <a:r>
              <a:rPr lang="es-MX" sz="1050" dirty="0">
                <a:latin typeface="+mj-lt"/>
                <a:ea typeface="Calibri" pitchFamily="34" charset="0"/>
                <a:cs typeface="Times New Roman" pitchFamily="18" charset="0"/>
              </a:rPr>
              <a:t>.</a:t>
            </a:r>
          </a:p>
          <a:p>
            <a:pPr marL="914400" lvl="1" indent="-457200" algn="just">
              <a:buFont typeface="Arial" pitchFamily="34" charset="0"/>
              <a:buChar char="•"/>
              <a:defRPr/>
            </a:pPr>
            <a:endParaRPr lang="es-MX" sz="1050" dirty="0">
              <a:latin typeface="+mj-lt"/>
              <a:ea typeface="Calibri" pitchFamily="34" charset="0"/>
              <a:cs typeface="Times New Roman" pitchFamily="18" charset="0"/>
            </a:endParaRPr>
          </a:p>
          <a:p>
            <a:pPr marL="355600" lvl="1" indent="-273050" algn="just">
              <a:buFont typeface="Arial" pitchFamily="34" charset="0"/>
              <a:buChar char="•"/>
              <a:defRPr/>
            </a:pPr>
            <a:r>
              <a:rPr lang="es-MX" sz="1050" dirty="0">
                <a:latin typeface="+mj-lt"/>
                <a:ea typeface="Calibri" pitchFamily="34" charset="0"/>
                <a:cs typeface="Times New Roman" pitchFamily="18" charset="0"/>
              </a:rPr>
              <a:t>Apoyo económico equivalente al pago mensual de un financiamiento con las características siguientes:</a:t>
            </a:r>
          </a:p>
          <a:p>
            <a:pPr marL="355600" lvl="1" indent="-273050" algn="just">
              <a:buFont typeface="Arial" pitchFamily="34" charset="0"/>
              <a:buChar char="•"/>
              <a:defRPr/>
            </a:pPr>
            <a:endParaRPr lang="es-MX" sz="1050" dirty="0">
              <a:latin typeface="+mj-lt"/>
              <a:ea typeface="Calibri" pitchFamily="34" charset="0"/>
              <a:cs typeface="Times New Roman" pitchFamily="18" charset="0"/>
            </a:endParaRPr>
          </a:p>
          <a:p>
            <a:pPr marL="985838" lvl="2" indent="-273050" algn="just">
              <a:buFont typeface="Wingdings" pitchFamily="2" charset="2"/>
              <a:buChar char="Ø"/>
              <a:defRPr/>
            </a:pPr>
            <a:r>
              <a:rPr lang="es-MX" sz="1050" dirty="0">
                <a:latin typeface="+mj-lt"/>
                <a:ea typeface="Calibri" pitchFamily="34" charset="0"/>
                <a:cs typeface="Times New Roman" pitchFamily="18" charset="0"/>
              </a:rPr>
              <a:t>A través de una operación de financiamiento de Grupo Conauto: Autopción o Arrendamiento</a:t>
            </a:r>
            <a:r>
              <a:rPr lang="x-none" sz="1050" dirty="0">
                <a:latin typeface="+mj-lt"/>
                <a:ea typeface="Calibri" pitchFamily="34" charset="0"/>
                <a:cs typeface="Times New Roman" pitchFamily="18" charset="0"/>
              </a:rPr>
              <a:t>.</a:t>
            </a:r>
            <a:endParaRPr lang="es-MX" sz="1050" dirty="0">
              <a:latin typeface="+mj-lt"/>
              <a:ea typeface="Calibri" pitchFamily="34" charset="0"/>
              <a:cs typeface="Times New Roman" pitchFamily="18" charset="0"/>
            </a:endParaRPr>
          </a:p>
          <a:p>
            <a:pPr marL="985838" lvl="2" indent="-273050" algn="just">
              <a:buFont typeface="Wingdings" pitchFamily="2" charset="2"/>
              <a:buChar char="Ø"/>
              <a:defRPr/>
            </a:pPr>
            <a:endParaRPr lang="es-MX" sz="1050" dirty="0">
              <a:latin typeface="+mj-lt"/>
              <a:ea typeface="Calibri" pitchFamily="34" charset="0"/>
              <a:cs typeface="Times New Roman" pitchFamily="18" charset="0"/>
            </a:endParaRPr>
          </a:p>
          <a:p>
            <a:pPr marL="985838" lvl="2" indent="-273050" algn="just">
              <a:buFont typeface="Wingdings" pitchFamily="2" charset="2"/>
              <a:buChar char="Ø"/>
              <a:defRPr/>
            </a:pPr>
            <a:r>
              <a:rPr lang="es-MX" sz="1050" dirty="0">
                <a:latin typeface="+mj-lt"/>
                <a:ea typeface="Calibri" pitchFamily="34" charset="0"/>
                <a:cs typeface="Times New Roman" pitchFamily="18" charset="0"/>
              </a:rPr>
              <a:t>Plazos: Desde 24 y hasta 48 meses</a:t>
            </a:r>
            <a:r>
              <a:rPr lang="x-none" sz="1050" dirty="0">
                <a:latin typeface="+mj-lt"/>
                <a:ea typeface="Calibri" pitchFamily="34" charset="0"/>
                <a:cs typeface="Times New Roman" pitchFamily="18" charset="0"/>
              </a:rPr>
              <a:t>.</a:t>
            </a:r>
            <a:endParaRPr lang="es-MX" sz="1050" dirty="0">
              <a:latin typeface="+mj-lt"/>
              <a:ea typeface="Calibri" pitchFamily="34" charset="0"/>
              <a:cs typeface="Times New Roman" pitchFamily="18" charset="0"/>
            </a:endParaRPr>
          </a:p>
          <a:p>
            <a:pPr marL="985838" lvl="2" indent="-273050" algn="just">
              <a:buFont typeface="Wingdings" pitchFamily="2" charset="2"/>
              <a:buChar char="Ø"/>
              <a:defRPr/>
            </a:pPr>
            <a:endParaRPr lang="es-MX" sz="1050" dirty="0">
              <a:latin typeface="+mj-lt"/>
              <a:ea typeface="Calibri" pitchFamily="34" charset="0"/>
              <a:cs typeface="Times New Roman" pitchFamily="18" charset="0"/>
            </a:endParaRPr>
          </a:p>
          <a:p>
            <a:pPr marL="985838" lvl="2" indent="-273050" algn="just">
              <a:buFont typeface="Wingdings" pitchFamily="2" charset="2"/>
              <a:buChar char="Ø"/>
              <a:defRPr/>
            </a:pPr>
            <a:r>
              <a:rPr lang="es-MX" sz="1050" dirty="0">
                <a:latin typeface="+mj-lt"/>
                <a:ea typeface="Calibri" pitchFamily="34" charset="0"/>
                <a:cs typeface="Times New Roman" pitchFamily="18" charset="0"/>
              </a:rPr>
              <a:t>Con Valor Residual (mismo que será pagado por el Distribuidor al final del plazo y el vehículo queda como propiedad del Distribuidor)</a:t>
            </a:r>
            <a:r>
              <a:rPr lang="x-none" sz="1050" dirty="0">
                <a:latin typeface="+mj-lt"/>
                <a:ea typeface="Calibri" pitchFamily="34" charset="0"/>
                <a:cs typeface="Times New Roman" pitchFamily="18" charset="0"/>
              </a:rPr>
              <a:t>.</a:t>
            </a:r>
            <a:endParaRPr lang="es-MX" sz="1050" dirty="0">
              <a:latin typeface="+mj-lt"/>
              <a:ea typeface="Calibri" pitchFamily="34" charset="0"/>
              <a:cs typeface="Times New Roman" pitchFamily="18" charset="0"/>
            </a:endParaRPr>
          </a:p>
          <a:p>
            <a:pPr marL="985838" lvl="2" indent="-273050" algn="just">
              <a:buFont typeface="Wingdings" pitchFamily="2" charset="2"/>
              <a:buChar char="Ø"/>
              <a:defRPr/>
            </a:pPr>
            <a:endParaRPr lang="es-MX" sz="1050" dirty="0">
              <a:latin typeface="+mj-lt"/>
              <a:ea typeface="Calibri" pitchFamily="34" charset="0"/>
              <a:cs typeface="Times New Roman" pitchFamily="18" charset="0"/>
            </a:endParaRPr>
          </a:p>
          <a:p>
            <a:pPr marL="985838" lvl="2" indent="-273050" algn="just">
              <a:buFont typeface="Wingdings" pitchFamily="2" charset="2"/>
              <a:buChar char="Ø"/>
              <a:defRPr/>
            </a:pPr>
            <a:r>
              <a:rPr lang="es-MX" sz="1050" dirty="0">
                <a:latin typeface="+mj-lt"/>
                <a:ea typeface="Calibri" pitchFamily="34" charset="0"/>
                <a:cs typeface="Times New Roman" pitchFamily="18" charset="0"/>
              </a:rPr>
              <a:t>En el caso de Autopción preparado con un enganche desde el 0%</a:t>
            </a:r>
            <a:r>
              <a:rPr lang="x-none" sz="1050" dirty="0">
                <a:latin typeface="+mj-lt"/>
                <a:ea typeface="Calibri" pitchFamily="34" charset="0"/>
                <a:cs typeface="Times New Roman" pitchFamily="18" charset="0"/>
              </a:rPr>
              <a:t>.</a:t>
            </a:r>
            <a:endParaRPr lang="es-MX" sz="1050" dirty="0">
              <a:latin typeface="+mj-lt"/>
              <a:ea typeface="Calibri" pitchFamily="34" charset="0"/>
              <a:cs typeface="Times New Roman" pitchFamily="18" charset="0"/>
            </a:endParaRPr>
          </a:p>
          <a:p>
            <a:pPr marL="985838" lvl="2" indent="-273050" algn="just">
              <a:buFont typeface="Wingdings" pitchFamily="2" charset="2"/>
              <a:buChar char="Ø"/>
              <a:defRPr/>
            </a:pPr>
            <a:endParaRPr lang="es-MX" sz="1050" dirty="0">
              <a:latin typeface="+mj-lt"/>
              <a:ea typeface="Calibri" pitchFamily="34" charset="0"/>
              <a:cs typeface="Times New Roman" pitchFamily="18" charset="0"/>
            </a:endParaRPr>
          </a:p>
          <a:p>
            <a:pPr marL="985838" lvl="2" indent="-273050" algn="just">
              <a:buFont typeface="Wingdings" pitchFamily="2" charset="2"/>
              <a:buChar char="Ø"/>
              <a:defRPr/>
            </a:pPr>
            <a:r>
              <a:rPr lang="es-MX" sz="1050" dirty="0">
                <a:latin typeface="+mj-lt"/>
                <a:ea typeface="Calibri" pitchFamily="34" charset="0"/>
                <a:cs typeface="Times New Roman" pitchFamily="18" charset="0"/>
              </a:rPr>
              <a:t>En caso que el Distribuidor no documente a través de alguna operación de financiamiento entonces el apoyo será el equivalente a la depreciación mensual del vehículo.</a:t>
            </a:r>
          </a:p>
          <a:p>
            <a:pPr marL="914400" lvl="1" indent="-457200" algn="just">
              <a:defRPr/>
            </a:pPr>
            <a:endParaRPr lang="es-MX" sz="1050" dirty="0">
              <a:latin typeface="+mj-lt"/>
              <a:ea typeface="Calibri" pitchFamily="34" charset="0"/>
              <a:cs typeface="Times New Roman" pitchFamily="18" charset="0"/>
            </a:endParaRPr>
          </a:p>
          <a:p>
            <a:pPr marL="355600" lvl="1" indent="-273050" algn="just">
              <a:buFont typeface="Arial" pitchFamily="34" charset="0"/>
              <a:buChar char="•"/>
              <a:defRPr/>
            </a:pPr>
            <a:r>
              <a:rPr lang="es-MX" sz="1050" b="1" dirty="0">
                <a:latin typeface="+mj-lt"/>
                <a:ea typeface="Calibri" pitchFamily="34" charset="0"/>
                <a:cs typeface="Times New Roman" pitchFamily="18" charset="0"/>
              </a:rPr>
              <a:t>El Apoyo de Puntos de Venta Móvil no pretende ser un programa de Autos Demo</a:t>
            </a:r>
          </a:p>
        </p:txBody>
      </p:sp>
      <p:sp>
        <p:nvSpPr>
          <p:cNvPr id="16" name="9 CuadroTexto"/>
          <p:cNvSpPr txBox="1">
            <a:spLocks noChangeArrowheads="1"/>
          </p:cNvSpPr>
          <p:nvPr/>
        </p:nvSpPr>
        <p:spPr bwMode="auto">
          <a:xfrm>
            <a:off x="301724" y="4350119"/>
            <a:ext cx="6254552" cy="261610"/>
          </a:xfrm>
          <a:prstGeom prst="rect">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defRPr/>
            </a:pPr>
            <a:r>
              <a:rPr lang="es-MX" sz="1100" b="1" dirty="0">
                <a:solidFill>
                  <a:srgbClr val="002060"/>
                </a:solidFill>
                <a:latin typeface="+mj-lt"/>
                <a:ea typeface="Calibri" pitchFamily="34" charset="0"/>
                <a:cs typeface="Times New Roman" pitchFamily="18" charset="0"/>
              </a:rPr>
              <a:t>Grupo </a:t>
            </a:r>
            <a:r>
              <a:rPr lang="es-MX" sz="1100" b="1" dirty="0" err="1">
                <a:solidFill>
                  <a:srgbClr val="002060"/>
                </a:solidFill>
                <a:latin typeface="+mj-lt"/>
                <a:ea typeface="Calibri" pitchFamily="34" charset="0"/>
                <a:cs typeface="Times New Roman" pitchFamily="18" charset="0"/>
              </a:rPr>
              <a:t>Conauto</a:t>
            </a:r>
            <a:r>
              <a:rPr lang="es-MX" sz="1100" b="1" dirty="0">
                <a:solidFill>
                  <a:srgbClr val="002060"/>
                </a:solidFill>
                <a:latin typeface="+mj-lt"/>
                <a:ea typeface="Calibri" pitchFamily="34" charset="0"/>
                <a:cs typeface="Times New Roman" pitchFamily="18" charset="0"/>
              </a:rPr>
              <a:t> NO apoya programa de Autos Demo</a:t>
            </a:r>
            <a:endParaRPr lang="es-MX" sz="1100" b="1" u="sng" strike="sngStrike" dirty="0">
              <a:solidFill>
                <a:srgbClr val="FF0000"/>
              </a:solidFill>
              <a:latin typeface="+mj-lt"/>
              <a:ea typeface="Calibri" pitchFamily="34"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55576"/>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7.- Comisiones al Distribuidor por Unidades Pagadas de </a:t>
            </a:r>
            <a:r>
              <a:rPr lang="es-MX" b="1" dirty="0" err="1"/>
              <a:t>Autopción</a:t>
            </a:r>
            <a:endParaRPr lang="es-MX" b="1" dirty="0"/>
          </a:p>
        </p:txBody>
      </p:sp>
      <p:graphicFrame>
        <p:nvGraphicFramePr>
          <p:cNvPr id="6" name="8 Tabla"/>
          <p:cNvGraphicFramePr>
            <a:graphicFrameLocks noGrp="1"/>
          </p:cNvGraphicFramePr>
          <p:nvPr>
            <p:extLst>
              <p:ext uri="{D42A27DB-BD31-4B8C-83A1-F6EECF244321}">
                <p14:modId xmlns:p14="http://schemas.microsoft.com/office/powerpoint/2010/main" val="270830101"/>
              </p:ext>
            </p:extLst>
          </p:nvPr>
        </p:nvGraphicFramePr>
        <p:xfrm>
          <a:off x="1089000" y="1858923"/>
          <a:ext cx="4680000" cy="1980000"/>
        </p:xfrm>
        <a:graphic>
          <a:graphicData uri="http://schemas.openxmlformats.org/drawingml/2006/table">
            <a:tbl>
              <a:tblPr>
                <a:effectLst/>
              </a:tblPr>
              <a:tblGrid>
                <a:gridCol w="2340000">
                  <a:extLst>
                    <a:ext uri="{9D8B030D-6E8A-4147-A177-3AD203B41FA5}">
                      <a16:colId xmlns:a16="http://schemas.microsoft.com/office/drawing/2014/main" val="20000"/>
                    </a:ext>
                  </a:extLst>
                </a:gridCol>
                <a:gridCol w="2340000">
                  <a:extLst>
                    <a:ext uri="{9D8B030D-6E8A-4147-A177-3AD203B41FA5}">
                      <a16:colId xmlns:a16="http://schemas.microsoft.com/office/drawing/2014/main" val="20003"/>
                    </a:ext>
                  </a:extLst>
                </a:gridCol>
              </a:tblGrid>
              <a:tr h="360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altLang="x-none" sz="1000" b="1" i="0" u="none" strike="noStrike" cap="none" normalizeH="0" baseline="0" dirty="0">
                          <a:ln>
                            <a:noFill/>
                          </a:ln>
                          <a:solidFill>
                            <a:sysClr val="windowText" lastClr="000000"/>
                          </a:solidFill>
                          <a:effectLst/>
                          <a:latin typeface="+mj-lt"/>
                          <a:ea typeface="Arial" charset="0"/>
                          <a:cs typeface="Arial" charset="0"/>
                        </a:rPr>
                        <a:t>Línea</a:t>
                      </a:r>
                    </a:p>
                  </a:txBody>
                  <a:tcPr marL="8383" marR="8383" marT="8383"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altLang="x-none" sz="1000" b="1" i="0" u="sng" strike="noStrike" kern="1200" cap="none" normalizeH="0" baseline="0" dirty="0">
                          <a:ln>
                            <a:noFill/>
                          </a:ln>
                          <a:solidFill>
                            <a:sysClr val="windowText" lastClr="000000"/>
                          </a:solidFill>
                          <a:effectLst/>
                          <a:latin typeface="+mj-lt"/>
                          <a:ea typeface="Arial" charset="0"/>
                          <a:cs typeface="Arial" charset="0"/>
                        </a:rPr>
                        <a:t>Comisión</a:t>
                      </a:r>
                    </a:p>
                  </a:txBody>
                  <a:tcPr marL="8383" marR="8383" marT="8383"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540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000" b="0" i="0" u="none" strike="noStrike" cap="none" normalizeH="0" baseline="0" dirty="0">
                          <a:ln>
                            <a:noFill/>
                          </a:ln>
                          <a:solidFill>
                            <a:schemeClr val="tx1"/>
                          </a:solidFill>
                          <a:effectLst/>
                          <a:latin typeface="+mj-lt"/>
                          <a:ea typeface="Arial" charset="0"/>
                          <a:cs typeface="Arial" charset="0"/>
                        </a:rPr>
                        <a:t>FIGO y FIESTA</a:t>
                      </a:r>
                    </a:p>
                  </a:txBody>
                  <a:tcPr marL="8383" marR="8383" marT="8383"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000" b="1" i="0" u="none" strike="noStrike" cap="none" normalizeH="0" baseline="0" dirty="0">
                          <a:ln>
                            <a:noFill/>
                          </a:ln>
                          <a:solidFill>
                            <a:schemeClr val="tx1"/>
                          </a:solidFill>
                          <a:effectLst/>
                          <a:latin typeface="+mj-lt"/>
                          <a:ea typeface="Arial" charset="0"/>
                          <a:cs typeface="Arial" charset="0"/>
                        </a:rPr>
                        <a:t>$ 3,000</a:t>
                      </a:r>
                    </a:p>
                  </a:txBody>
                  <a:tcPr marL="8383" marR="8383" marT="8383"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540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000" b="0" i="0" u="none" strike="noStrike" kern="1200" cap="none" normalizeH="0" baseline="0" dirty="0">
                          <a:ln>
                            <a:noFill/>
                          </a:ln>
                          <a:solidFill>
                            <a:schemeClr val="tx1"/>
                          </a:solidFill>
                          <a:effectLst/>
                          <a:latin typeface="+mj-lt"/>
                          <a:ea typeface="Arial" charset="0"/>
                          <a:cs typeface="Arial" charset="0"/>
                        </a:rPr>
                        <a:t>FOCUS, ECOSPORT, ESCAPE, FUSION y RANGER</a:t>
                      </a:r>
                    </a:p>
                  </a:txBody>
                  <a:tcPr marL="8383" marR="8383" marT="8383"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000" b="1" i="0" u="none" strike="noStrike" kern="1200" cap="none" normalizeH="0" baseline="0" dirty="0">
                          <a:ln>
                            <a:noFill/>
                          </a:ln>
                          <a:solidFill>
                            <a:schemeClr val="tx1"/>
                          </a:solidFill>
                          <a:effectLst/>
                          <a:latin typeface="+mj-lt"/>
                          <a:ea typeface="Arial" charset="0"/>
                          <a:cs typeface="Arial" charset="0"/>
                        </a:rPr>
                        <a:t>$ 4,500</a:t>
                      </a:r>
                    </a:p>
                  </a:txBody>
                  <a:tcPr marL="8383" marR="8383" marT="8383"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540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000" b="0" i="0" u="none" strike="noStrike" kern="1200" cap="none" normalizeH="0" baseline="0" dirty="0">
                          <a:ln>
                            <a:noFill/>
                          </a:ln>
                          <a:solidFill>
                            <a:schemeClr val="tx1"/>
                          </a:solidFill>
                          <a:effectLst/>
                          <a:latin typeface="+mj-lt"/>
                          <a:ea typeface="Arial" charset="0"/>
                          <a:cs typeface="Arial" charset="0"/>
                        </a:rPr>
                        <a:t>EDGE, EXPLORER</a:t>
                      </a:r>
                      <a:r>
                        <a:rPr kumimoji="0" lang="x-none" altLang="x-none" sz="1000" b="0" i="0" u="none" strike="noStrike" kern="1200" cap="none" normalizeH="0" baseline="0">
                          <a:ln>
                            <a:noFill/>
                          </a:ln>
                          <a:solidFill>
                            <a:schemeClr val="tx1"/>
                          </a:solidFill>
                          <a:effectLst/>
                          <a:latin typeface="+mj-lt"/>
                          <a:ea typeface="Arial" charset="0"/>
                          <a:cs typeface="Arial" charset="0"/>
                        </a:rPr>
                        <a:t>,</a:t>
                      </a:r>
                      <a:r>
                        <a:rPr kumimoji="0" lang="es-MX" altLang="x-none" sz="1000" b="0" i="0" u="none" strike="noStrike" kern="1200" cap="none" normalizeH="0" baseline="0" dirty="0">
                          <a:ln>
                            <a:noFill/>
                          </a:ln>
                          <a:solidFill>
                            <a:schemeClr val="tx1"/>
                          </a:solidFill>
                          <a:effectLst/>
                          <a:latin typeface="+mj-lt"/>
                          <a:ea typeface="Arial" charset="0"/>
                          <a:cs typeface="Arial" charset="0"/>
                        </a:rPr>
                        <a:t> EXPEDITION, LOBO, TRANSIT, MUSTANG y SERIE F</a:t>
                      </a:r>
                    </a:p>
                  </a:txBody>
                  <a:tcPr marL="8383" marR="8383" marT="8383"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altLang="x-none" sz="1000" b="1" i="0" u="none" strike="noStrike" kern="1200" cap="none" normalizeH="0" baseline="0" dirty="0">
                          <a:ln>
                            <a:noFill/>
                          </a:ln>
                          <a:solidFill>
                            <a:schemeClr val="tx1"/>
                          </a:solidFill>
                          <a:effectLst/>
                          <a:latin typeface="+mj-lt"/>
                          <a:ea typeface="Arial" charset="0"/>
                          <a:cs typeface="Arial" charset="0"/>
                        </a:rPr>
                        <a:t>$ 6,000</a:t>
                      </a:r>
                    </a:p>
                  </a:txBody>
                  <a:tcPr marL="8383" marR="8383" marT="8383"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bl>
          </a:graphicData>
        </a:graphic>
      </p:graphicFrame>
      <p:sp>
        <p:nvSpPr>
          <p:cNvPr id="7" name="12 CuadroTexto"/>
          <p:cNvSpPr txBox="1"/>
          <p:nvPr/>
        </p:nvSpPr>
        <p:spPr>
          <a:xfrm>
            <a:off x="301725" y="1389936"/>
            <a:ext cx="6254552" cy="430887"/>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177800" indent="-177800" algn="ctr">
              <a:defRPr/>
            </a:pPr>
            <a:r>
              <a:rPr lang="es-MX" sz="1200" dirty="0">
                <a:solidFill>
                  <a:schemeClr val="tx1"/>
                </a:solidFill>
                <a:latin typeface="+mj-lt"/>
              </a:rPr>
              <a:t>¡ Buenas noticias !</a:t>
            </a:r>
          </a:p>
          <a:p>
            <a:pPr marL="177800" indent="-177800" algn="ctr">
              <a:defRPr/>
            </a:pPr>
            <a:r>
              <a:rPr lang="es-MX" sz="1000" dirty="0">
                <a:solidFill>
                  <a:schemeClr val="tx1"/>
                </a:solidFill>
                <a:latin typeface="+mj-lt"/>
              </a:rPr>
              <a:t>Grupo Conauto apoya al Distribuidor con una c</a:t>
            </a:r>
            <a:r>
              <a:rPr lang="es-MX" sz="1000" dirty="0">
                <a:solidFill>
                  <a:schemeClr val="tx1"/>
                </a:solidFill>
                <a:latin typeface="+mj-lt"/>
                <a:ea typeface="+mn-ea"/>
              </a:rPr>
              <a:t>omisión garantizada de acuerdo a la tabla siguiente:</a:t>
            </a:r>
          </a:p>
        </p:txBody>
      </p:sp>
      <p:sp>
        <p:nvSpPr>
          <p:cNvPr id="8" name="Rectangle 2"/>
          <p:cNvSpPr>
            <a:spLocks noChangeArrowheads="1"/>
          </p:cNvSpPr>
          <p:nvPr/>
        </p:nvSpPr>
        <p:spPr bwMode="auto">
          <a:xfrm>
            <a:off x="301725" y="3974532"/>
            <a:ext cx="6254552" cy="400110"/>
          </a:xfrm>
          <a:prstGeom prst="rect">
            <a:avLst/>
          </a:prstGeom>
          <a:noFill/>
          <a:ln w="9525">
            <a:noFill/>
            <a:miter lim="800000"/>
            <a:headEnd/>
            <a:tailEnd/>
          </a:ln>
        </p:spPr>
        <p:txBody>
          <a:bodyPr wrap="square" anchor="ctr">
            <a:spAutoFit/>
          </a:bodyPr>
          <a:lstStyle/>
          <a:p>
            <a:pPr algn="ctr">
              <a:defRPr/>
            </a:pPr>
            <a:r>
              <a:rPr lang="es-MX" sz="1000" dirty="0">
                <a:latin typeface="+mj-lt"/>
                <a:ea typeface="Calibri" pitchFamily="34" charset="0"/>
                <a:cs typeface="Times New Roman" pitchFamily="18" charset="0"/>
              </a:rPr>
              <a:t>Comisión por Unidades Pagadas del periodo 1 de diciembre 2017 al 30 de noviembre 2018,</a:t>
            </a:r>
          </a:p>
          <a:p>
            <a:pPr algn="ctr">
              <a:defRPr/>
            </a:pPr>
            <a:r>
              <a:rPr lang="es-MX" sz="1000" dirty="0">
                <a:latin typeface="+mj-lt"/>
                <a:ea typeface="Calibri" pitchFamily="34" charset="0"/>
                <a:cs typeface="Times New Roman" pitchFamily="18" charset="0"/>
              </a:rPr>
              <a:t>pagadera en diciembre 2018.</a:t>
            </a:r>
          </a:p>
        </p:txBody>
      </p:sp>
      <p:sp>
        <p:nvSpPr>
          <p:cNvPr id="9" name="8 Rectángulo"/>
          <p:cNvSpPr/>
          <p:nvPr/>
        </p:nvSpPr>
        <p:spPr>
          <a:xfrm>
            <a:off x="0" y="4778936"/>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8.- Incentivos a la Fuerza de Ventas</a:t>
            </a:r>
          </a:p>
        </p:txBody>
      </p:sp>
      <p:graphicFrame>
        <p:nvGraphicFramePr>
          <p:cNvPr id="10" name="9 Tabla"/>
          <p:cNvGraphicFramePr>
            <a:graphicFrameLocks noGrp="1"/>
          </p:cNvGraphicFramePr>
          <p:nvPr>
            <p:extLst>
              <p:ext uri="{D42A27DB-BD31-4B8C-83A1-F6EECF244321}">
                <p14:modId xmlns:p14="http://schemas.microsoft.com/office/powerpoint/2010/main" val="1674743283"/>
              </p:ext>
            </p:extLst>
          </p:nvPr>
        </p:nvGraphicFramePr>
        <p:xfrm>
          <a:off x="301725" y="5385197"/>
          <a:ext cx="1908000" cy="2661520"/>
        </p:xfrm>
        <a:graphic>
          <a:graphicData uri="http://schemas.openxmlformats.org/drawingml/2006/table">
            <a:tbl>
              <a:tblPr/>
              <a:tblGrid>
                <a:gridCol w="82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tblGrid>
              <a:tr h="332690">
                <a:tc>
                  <a:txBody>
                    <a:bodyPr/>
                    <a:lstStyle/>
                    <a:p>
                      <a:pPr algn="ctr" fontAlgn="ctr"/>
                      <a:r>
                        <a:rPr lang="es-MX" sz="1000" b="0" i="0" u="none" strike="noStrike" dirty="0">
                          <a:solidFill>
                            <a:schemeClr val="tx1"/>
                          </a:solidFill>
                          <a:latin typeface="+mj-lt"/>
                        </a:rPr>
                        <a:t>Línea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s-MX" sz="1000" b="0" i="0" u="none" strike="noStrike" dirty="0">
                          <a:solidFill>
                            <a:schemeClr val="tx1"/>
                          </a:solidFill>
                          <a:latin typeface="+mj-lt"/>
                        </a:rPr>
                        <a:t>Contratos</a:t>
                      </a:r>
                    </a:p>
                    <a:p>
                      <a:pPr algn="ctr" fontAlgn="ctr"/>
                      <a:r>
                        <a:rPr lang="es-MX" sz="1000" b="0" i="0" u="none" strike="noStrike" dirty="0">
                          <a:solidFill>
                            <a:schemeClr val="tx1"/>
                          </a:solidFill>
                          <a:latin typeface="+mj-lt"/>
                        </a:rPr>
                        <a:t>Con Auto Ahorro</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FIGO</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$1,800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FIESTA</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$1,800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FOCUS</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FUSION</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MUSTANG</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ECOSPORT</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ESCAPE</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EDGE</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EXPLORER</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EXPEDITION</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TRANSIT</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RANGER</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LOBO</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r h="166345">
                <a:tc>
                  <a:txBody>
                    <a:bodyPr/>
                    <a:lstStyle/>
                    <a:p>
                      <a:pPr marL="0" algn="l" defTabSz="914400" rtl="0" eaLnBrk="1" fontAlgn="ctr" latinLnBrk="0" hangingPunct="1"/>
                      <a:r>
                        <a:rPr lang="es-MX" sz="1000" b="0" i="0" u="none" strike="noStrike" kern="1200" dirty="0">
                          <a:solidFill>
                            <a:schemeClr val="tx1"/>
                          </a:solidFill>
                          <a:latin typeface="+mj-lt"/>
                          <a:ea typeface="+mn-ea"/>
                          <a:cs typeface="+mn-cs"/>
                        </a:rPr>
                        <a:t>  SERIE</a:t>
                      </a:r>
                      <a:r>
                        <a:rPr lang="es-MX" sz="1000" b="0" i="0" u="none" strike="noStrike" kern="1200" baseline="0" dirty="0">
                          <a:solidFill>
                            <a:schemeClr val="tx1"/>
                          </a:solidFill>
                          <a:latin typeface="+mj-lt"/>
                          <a:ea typeface="+mn-ea"/>
                          <a:cs typeface="+mn-cs"/>
                        </a:rPr>
                        <a:t> </a:t>
                      </a:r>
                      <a:r>
                        <a:rPr lang="es-MX" sz="1000" b="0" i="0" u="none" strike="noStrike" kern="1200" dirty="0">
                          <a:solidFill>
                            <a:schemeClr val="tx1"/>
                          </a:solidFill>
                          <a:latin typeface="+mj-lt"/>
                          <a:ea typeface="+mn-ea"/>
                          <a:cs typeface="+mn-cs"/>
                        </a:rPr>
                        <a:t>F</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8383" marR="8383" marT="838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004152388"/>
              </p:ext>
            </p:extLst>
          </p:nvPr>
        </p:nvGraphicFramePr>
        <p:xfrm>
          <a:off x="4284637" y="5403804"/>
          <a:ext cx="1080000" cy="2649600"/>
        </p:xfrm>
        <a:graphic>
          <a:graphicData uri="http://schemas.openxmlformats.org/drawingml/2006/table">
            <a:tbl>
              <a:tblPr/>
              <a:tblGrid>
                <a:gridCol w="1080000">
                  <a:extLst>
                    <a:ext uri="{9D8B030D-6E8A-4147-A177-3AD203B41FA5}">
                      <a16:colId xmlns:a16="http://schemas.microsoft.com/office/drawing/2014/main" val="20000"/>
                    </a:ext>
                  </a:extLst>
                </a:gridCol>
              </a:tblGrid>
              <a:tr h="331200">
                <a:tc>
                  <a:txBody>
                    <a:bodyPr/>
                    <a:lstStyle/>
                    <a:p>
                      <a:pPr algn="ctr" fontAlgn="ctr"/>
                      <a:r>
                        <a:rPr lang="es-MX" sz="1000" b="1" i="0" u="none" strike="noStrike" dirty="0">
                          <a:solidFill>
                            <a:schemeClr val="bg1"/>
                          </a:solidFill>
                          <a:latin typeface="+mj-lt"/>
                        </a:rPr>
                        <a:t>Entrega Inmediata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12" name="11 CuadroTexto"/>
          <p:cNvSpPr txBox="1"/>
          <p:nvPr/>
        </p:nvSpPr>
        <p:spPr>
          <a:xfrm>
            <a:off x="301724" y="5138976"/>
            <a:ext cx="1908001" cy="246221"/>
          </a:xfrm>
          <a:prstGeom prst="rect">
            <a:avLst/>
          </a:prstGeom>
          <a:noFill/>
        </p:spPr>
        <p:txBody>
          <a:bodyPr wrap="square" rtlCol="0">
            <a:spAutoFit/>
          </a:bodyPr>
          <a:lstStyle/>
          <a:p>
            <a:pPr algn="ctr"/>
            <a:r>
              <a:rPr lang="es-MX" sz="1000" b="1" dirty="0">
                <a:latin typeface="+mj-lt"/>
              </a:rPr>
              <a:t>Venta de Contratos</a:t>
            </a:r>
          </a:p>
        </p:txBody>
      </p:sp>
      <p:sp>
        <p:nvSpPr>
          <p:cNvPr id="13" name="12 CuadroTexto"/>
          <p:cNvSpPr txBox="1"/>
          <p:nvPr/>
        </p:nvSpPr>
        <p:spPr>
          <a:xfrm>
            <a:off x="4284637" y="5149609"/>
            <a:ext cx="2226390" cy="246221"/>
          </a:xfrm>
          <a:prstGeom prst="rect">
            <a:avLst/>
          </a:prstGeom>
          <a:noFill/>
        </p:spPr>
        <p:txBody>
          <a:bodyPr wrap="square" rtlCol="0">
            <a:spAutoFit/>
          </a:bodyPr>
          <a:lstStyle/>
          <a:p>
            <a:pPr algn="ctr"/>
            <a:r>
              <a:rPr lang="es-MX" sz="1000" b="1" dirty="0">
                <a:latin typeface="+mj-lt"/>
              </a:rPr>
              <a:t>Unidades Pagadas</a:t>
            </a:r>
          </a:p>
        </p:txBody>
      </p:sp>
      <p:graphicFrame>
        <p:nvGraphicFramePr>
          <p:cNvPr id="14" name="13 Tabla"/>
          <p:cNvGraphicFramePr>
            <a:graphicFrameLocks noGrp="1"/>
          </p:cNvGraphicFramePr>
          <p:nvPr>
            <p:extLst>
              <p:ext uri="{D42A27DB-BD31-4B8C-83A1-F6EECF244321}">
                <p14:modId xmlns:p14="http://schemas.microsoft.com/office/powerpoint/2010/main" val="1934426518"/>
              </p:ext>
            </p:extLst>
          </p:nvPr>
        </p:nvGraphicFramePr>
        <p:xfrm>
          <a:off x="5431027" y="5403804"/>
          <a:ext cx="1080000" cy="2649600"/>
        </p:xfrm>
        <a:graphic>
          <a:graphicData uri="http://schemas.openxmlformats.org/drawingml/2006/table">
            <a:tbl>
              <a:tblPr/>
              <a:tblGrid>
                <a:gridCol w="1080000">
                  <a:extLst>
                    <a:ext uri="{9D8B030D-6E8A-4147-A177-3AD203B41FA5}">
                      <a16:colId xmlns:a16="http://schemas.microsoft.com/office/drawing/2014/main" val="20000"/>
                    </a:ext>
                  </a:extLst>
                </a:gridCol>
              </a:tblGrid>
              <a:tr h="331200">
                <a:tc>
                  <a:txBody>
                    <a:bodyPr/>
                    <a:lstStyle/>
                    <a:p>
                      <a:pPr algn="ctr" fontAlgn="ctr"/>
                      <a:r>
                        <a:rPr lang="es-MX" sz="1000" b="1" i="0" u="none" strike="noStrike" dirty="0">
                          <a:solidFill>
                            <a:schemeClr val="bg1"/>
                          </a:solidFill>
                          <a:latin typeface="+mj-lt"/>
                        </a:rPr>
                        <a:t>Autopción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$3,000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$3,000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$2,500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$3,000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$4,000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$4,000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$4,000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$3,000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$3,000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$4,000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r h="165600">
                <a:tc>
                  <a:txBody>
                    <a:bodyPr/>
                    <a:lstStyle/>
                    <a:p>
                      <a:pPr marL="0" algn="ctr" defTabSz="914400" rtl="0" eaLnBrk="1" fontAlgn="ctr" latinLnBrk="0" hangingPunct="1"/>
                      <a:r>
                        <a:rPr lang="es-MX" sz="1000" b="0" i="0" u="none" strike="noStrike" kern="1200" dirty="0">
                          <a:solidFill>
                            <a:schemeClr val="tx1"/>
                          </a:solidFill>
                          <a:latin typeface="+mj-lt"/>
                          <a:ea typeface="+mn-ea"/>
                          <a:cs typeface="+mn-cs"/>
                        </a:rPr>
                        <a:t>$3,000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15" name="Cruz 1">
            <a:extLst>
              <a:ext uri="{FF2B5EF4-FFF2-40B4-BE49-F238E27FC236}">
                <a16:creationId xmlns:a16="http://schemas.microsoft.com/office/drawing/2014/main" id="{42C35D8D-BD31-4E1E-ABC8-96499C2E792C}"/>
              </a:ext>
            </a:extLst>
          </p:cNvPr>
          <p:cNvSpPr/>
          <p:nvPr/>
        </p:nvSpPr>
        <p:spPr>
          <a:xfrm>
            <a:off x="2453478" y="6728604"/>
            <a:ext cx="373328" cy="322788"/>
          </a:xfrm>
          <a:prstGeom prst="plus">
            <a:avLst>
              <a:gd name="adj" fmla="val 2895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6" name="CuadroTexto 2">
            <a:extLst>
              <a:ext uri="{FF2B5EF4-FFF2-40B4-BE49-F238E27FC236}">
                <a16:creationId xmlns:a16="http://schemas.microsoft.com/office/drawing/2014/main" id="{BCAC162F-A628-49C4-92AA-1A7D5D6B43E1}"/>
              </a:ext>
            </a:extLst>
          </p:cNvPr>
          <p:cNvSpPr txBox="1"/>
          <p:nvPr/>
        </p:nvSpPr>
        <p:spPr>
          <a:xfrm>
            <a:off x="2725243" y="6502777"/>
            <a:ext cx="1422037" cy="769441"/>
          </a:xfrm>
          <a:prstGeom prst="rect">
            <a:avLst/>
          </a:prstGeom>
          <a:noFill/>
        </p:spPr>
        <p:txBody>
          <a:bodyPr wrap="square" rtlCol="0">
            <a:spAutoFit/>
          </a:bodyPr>
          <a:lstStyle/>
          <a:p>
            <a:pPr algn="ctr"/>
            <a:r>
              <a:rPr lang="es-MX" sz="2400" b="1" dirty="0"/>
              <a:t>$700</a:t>
            </a:r>
            <a:r>
              <a:rPr lang="es-MX" dirty="0"/>
              <a:t>*</a:t>
            </a:r>
            <a:r>
              <a:rPr lang="es-MX" sz="2400" dirty="0"/>
              <a:t> </a:t>
            </a:r>
          </a:p>
          <a:p>
            <a:pPr algn="ctr"/>
            <a:r>
              <a:rPr lang="es-MX" sz="1000" dirty="0"/>
              <a:t>al pago de la segunda mensualidad del cliente</a:t>
            </a:r>
          </a:p>
        </p:txBody>
      </p:sp>
      <p:sp>
        <p:nvSpPr>
          <p:cNvPr id="17" name="Cerrar llave 10">
            <a:extLst>
              <a:ext uri="{FF2B5EF4-FFF2-40B4-BE49-F238E27FC236}">
                <a16:creationId xmlns:a16="http://schemas.microsoft.com/office/drawing/2014/main" id="{A2A6166D-5200-4827-8FB0-00D75D21FA30}"/>
              </a:ext>
            </a:extLst>
          </p:cNvPr>
          <p:cNvSpPr/>
          <p:nvPr/>
        </p:nvSpPr>
        <p:spPr>
          <a:xfrm>
            <a:off x="2099433" y="5727940"/>
            <a:ext cx="395785" cy="2318777"/>
          </a:xfrm>
          <a:prstGeom prst="rightBrace">
            <a:avLst>
              <a:gd name="adj1" fmla="val 4828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8" name="CuadroTexto 11">
            <a:extLst>
              <a:ext uri="{FF2B5EF4-FFF2-40B4-BE49-F238E27FC236}">
                <a16:creationId xmlns:a16="http://schemas.microsoft.com/office/drawing/2014/main" id="{7186A85F-F20A-4AF7-8FAA-F30C8F6FE45A}"/>
              </a:ext>
            </a:extLst>
          </p:cNvPr>
          <p:cNvSpPr txBox="1"/>
          <p:nvPr/>
        </p:nvSpPr>
        <p:spPr>
          <a:xfrm>
            <a:off x="301725" y="8310649"/>
            <a:ext cx="6254552" cy="215444"/>
          </a:xfrm>
          <a:prstGeom prst="rect">
            <a:avLst/>
          </a:prstGeom>
          <a:noFill/>
        </p:spPr>
        <p:txBody>
          <a:bodyPr wrap="square" rtlCol="0">
            <a:spAutoFit/>
          </a:bodyPr>
          <a:lstStyle/>
          <a:p>
            <a:pPr algn="ctr"/>
            <a:r>
              <a:rPr lang="es-MX" sz="800" dirty="0"/>
              <a:t>* Aplica únicamente para la venta de contratos Con Auto Ahorro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755576"/>
            <a:ext cx="6858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9.- Incentivos para Gerentes y </a:t>
            </a:r>
            <a:r>
              <a:rPr lang="es-MX" b="1" dirty="0" err="1"/>
              <a:t>F&amp;I’s</a:t>
            </a:r>
            <a:endParaRPr lang="es-MX" b="1" dirty="0"/>
          </a:p>
        </p:txBody>
      </p:sp>
      <p:graphicFrame>
        <p:nvGraphicFramePr>
          <p:cNvPr id="5" name="4 Tabla"/>
          <p:cNvGraphicFramePr>
            <a:graphicFrameLocks noGrp="1"/>
          </p:cNvGraphicFramePr>
          <p:nvPr>
            <p:extLst>
              <p:ext uri="{D42A27DB-BD31-4B8C-83A1-F6EECF244321}">
                <p14:modId xmlns:p14="http://schemas.microsoft.com/office/powerpoint/2010/main" val="1718056369"/>
              </p:ext>
            </p:extLst>
          </p:nvPr>
        </p:nvGraphicFramePr>
        <p:xfrm>
          <a:off x="212403" y="1751965"/>
          <a:ext cx="3108059" cy="2677953"/>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0000"/>
                    </a:ext>
                  </a:extLst>
                </a:gridCol>
                <a:gridCol w="1848059">
                  <a:extLst>
                    <a:ext uri="{9D8B030D-6E8A-4147-A177-3AD203B41FA5}">
                      <a16:colId xmlns:a16="http://schemas.microsoft.com/office/drawing/2014/main" val="20001"/>
                    </a:ext>
                  </a:extLst>
                </a:gridCol>
              </a:tblGrid>
              <a:tr h="538959">
                <a:tc gridSpan="2">
                  <a:txBody>
                    <a:bodyPr/>
                    <a:lstStyle/>
                    <a:p>
                      <a:pPr algn="ctr"/>
                      <a:r>
                        <a:rPr lang="es-MX" sz="1000" b="0" dirty="0">
                          <a:solidFill>
                            <a:schemeClr val="bg1"/>
                          </a:solidFill>
                          <a:latin typeface="+mj-lt"/>
                        </a:rPr>
                        <a:t>Incentivo Gerentes</a:t>
                      </a:r>
                    </a:p>
                    <a:p>
                      <a:pPr algn="ctr"/>
                      <a:r>
                        <a:rPr lang="es-MX" sz="1000" b="0" dirty="0">
                          <a:solidFill>
                            <a:schemeClr val="bg1"/>
                          </a:solidFill>
                          <a:latin typeface="+mj-lt"/>
                        </a:rPr>
                        <a:t>por </a:t>
                      </a:r>
                      <a:r>
                        <a:rPr lang="es-MX" sz="1000" b="1" dirty="0">
                          <a:solidFill>
                            <a:schemeClr val="bg1"/>
                          </a:solidFill>
                          <a:latin typeface="+mj-lt"/>
                        </a:rPr>
                        <a:t>Venta Neta de Contratos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s-MX" sz="1200" b="1" dirty="0">
                        <a:solidFill>
                          <a:schemeClr val="tx1"/>
                        </a:solidFill>
                        <a:latin typeface="Century Gothic"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320007">
                <a:tc>
                  <a:txBody>
                    <a:bodyPr/>
                    <a:lstStyle/>
                    <a:p>
                      <a:pPr algn="ctr"/>
                      <a:r>
                        <a:rPr lang="es-MX" sz="1000" b="0" dirty="0">
                          <a:solidFill>
                            <a:schemeClr val="bg1"/>
                          </a:solidFill>
                          <a:latin typeface="+mj-lt"/>
                        </a:rPr>
                        <a:t>Contratos</a:t>
                      </a:r>
                      <a:r>
                        <a:rPr lang="es-MX" sz="1000" b="0" baseline="0" dirty="0">
                          <a:solidFill>
                            <a:schemeClr val="bg1"/>
                          </a:solidFill>
                          <a:latin typeface="+mj-lt"/>
                        </a:rPr>
                        <a:t> C</a:t>
                      </a:r>
                      <a:r>
                        <a:rPr lang="es-MX" sz="1000" b="0" dirty="0">
                          <a:solidFill>
                            <a:schemeClr val="bg1"/>
                          </a:solidFill>
                          <a:latin typeface="+mj-lt"/>
                        </a:rPr>
                        <a:t>AH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endParaRPr lang="es-MX" sz="1000" b="0"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1"/>
                  </a:ext>
                </a:extLst>
              </a:tr>
              <a:tr h="320007">
                <a:tc>
                  <a:txBody>
                    <a:bodyPr/>
                    <a:lstStyle/>
                    <a:p>
                      <a:pPr algn="ctr"/>
                      <a:r>
                        <a:rPr lang="es-MX" sz="1000" b="0" dirty="0">
                          <a:solidFill>
                            <a:schemeClr val="tx1"/>
                          </a:solidFill>
                          <a:latin typeface="+mj-lt"/>
                        </a:rPr>
                        <a:t>= &lt;</a:t>
                      </a:r>
                      <a:r>
                        <a:rPr lang="es-MX" sz="1000" b="0" baseline="0" dirty="0">
                          <a:solidFill>
                            <a:schemeClr val="tx1"/>
                          </a:solidFill>
                          <a:latin typeface="+mj-lt"/>
                        </a:rPr>
                        <a:t> </a:t>
                      </a:r>
                      <a:r>
                        <a:rPr lang="es-MX" sz="1000" b="0" dirty="0">
                          <a:solidFill>
                            <a:schemeClr val="tx1"/>
                          </a:solidFill>
                          <a:latin typeface="+mj-lt"/>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MX" sz="1000" b="0" dirty="0">
                          <a:solidFill>
                            <a:schemeClr val="tx1"/>
                          </a:solidFill>
                          <a:latin typeface="+mj-lt"/>
                        </a:rPr>
                        <a:t>$400 c/u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20007">
                <a:tc>
                  <a:txBody>
                    <a:bodyPr/>
                    <a:lstStyle/>
                    <a:p>
                      <a:pPr algn="ctr"/>
                      <a:r>
                        <a:rPr lang="es-MX" sz="1000" b="0" dirty="0">
                          <a:solidFill>
                            <a:schemeClr val="tx1"/>
                          </a:solidFill>
                          <a:latin typeface="+mj-lt"/>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MX" sz="1000" b="0" dirty="0">
                          <a:solidFill>
                            <a:schemeClr val="tx1"/>
                          </a:solidFill>
                          <a:latin typeface="+mj-lt"/>
                        </a:rPr>
                        <a:t>$500 c/u, total</a:t>
                      </a:r>
                      <a:r>
                        <a:rPr lang="es-MX" sz="1000" b="0" baseline="0" dirty="0">
                          <a:solidFill>
                            <a:schemeClr val="tx1"/>
                          </a:solidFill>
                          <a:latin typeface="+mj-lt"/>
                        </a:rPr>
                        <a:t> $3,000</a:t>
                      </a:r>
                      <a:endParaRPr lang="es-MX" sz="1000" b="0"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20007">
                <a:tc>
                  <a:txBody>
                    <a:bodyPr/>
                    <a:lstStyle/>
                    <a:p>
                      <a:pPr algn="ctr"/>
                      <a:r>
                        <a:rPr lang="es-MX" sz="1000" b="0" dirty="0">
                          <a:solidFill>
                            <a:schemeClr val="tx1"/>
                          </a:solidFill>
                          <a:latin typeface="+mj-lt"/>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MX" sz="1000" b="0" dirty="0">
                          <a:solidFill>
                            <a:schemeClr val="tx1"/>
                          </a:solidFill>
                          <a:latin typeface="+mj-lt"/>
                        </a:rPr>
                        <a:t>$600 c/u,</a:t>
                      </a:r>
                      <a:r>
                        <a:rPr lang="es-MX" sz="1000" b="0" baseline="0" dirty="0">
                          <a:solidFill>
                            <a:schemeClr val="tx1"/>
                          </a:solidFill>
                          <a:latin typeface="+mj-lt"/>
                        </a:rPr>
                        <a:t> total $4,200</a:t>
                      </a:r>
                      <a:endParaRPr lang="es-MX" sz="1000" b="0"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20007">
                <a:tc>
                  <a:txBody>
                    <a:bodyPr/>
                    <a:lstStyle/>
                    <a:p>
                      <a:pPr algn="ctr"/>
                      <a:r>
                        <a:rPr lang="es-MX" sz="1000" b="1" dirty="0">
                          <a:solidFill>
                            <a:schemeClr val="tx1"/>
                          </a:solidFill>
                          <a:latin typeface="+mj-lt"/>
                        </a:rPr>
                        <a:t>&gt; = 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MX" sz="1000" b="1" dirty="0">
                          <a:solidFill>
                            <a:schemeClr val="tx1"/>
                          </a:solidFill>
                          <a:latin typeface="+mj-lt"/>
                        </a:rPr>
                        <a:t>$800 c/u</a:t>
                      </a:r>
                      <a:endParaRPr lang="es-MX" sz="1000" b="1" dirty="0">
                        <a:solidFill>
                          <a:srgbClr val="FF0000"/>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538959">
                <a:tc gridSpan="2">
                  <a:txBody>
                    <a:bodyPr/>
                    <a:lstStyle/>
                    <a:p>
                      <a:pPr algn="just"/>
                      <a:r>
                        <a:rPr lang="es-MX" sz="900" b="0" dirty="0">
                          <a:solidFill>
                            <a:schemeClr val="tx1"/>
                          </a:solidFill>
                          <a:latin typeface="+mj-lt"/>
                        </a:rPr>
                        <a:t>Pagadero  50%  como anticipo al cierre</a:t>
                      </a:r>
                      <a:r>
                        <a:rPr lang="es-MX" sz="900" b="0" baseline="0" dirty="0">
                          <a:solidFill>
                            <a:schemeClr val="tx1"/>
                          </a:solidFill>
                          <a:latin typeface="+mj-lt"/>
                        </a:rPr>
                        <a:t> del mes y 50% cuando el </a:t>
                      </a:r>
                      <a:r>
                        <a:rPr lang="es-MX" sz="900" b="0" dirty="0">
                          <a:solidFill>
                            <a:schemeClr val="tx1"/>
                          </a:solidFill>
                          <a:latin typeface="+mj-lt"/>
                        </a:rPr>
                        <a:t>cliente haya cubierto 4 pagos mensuales</a:t>
                      </a:r>
                      <a:r>
                        <a:rPr lang="es-MX" sz="900" b="0" baseline="0" dirty="0">
                          <a:solidFill>
                            <a:schemeClr val="tx1"/>
                          </a:solidFill>
                          <a:latin typeface="+mj-lt"/>
                        </a:rPr>
                        <a:t> puntuales, o al momento de convertirse en adjudicado propietario.</a:t>
                      </a:r>
                      <a:endParaRPr lang="es-MX" sz="900" b="0"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s-MX" sz="1200" b="1" dirty="0">
                        <a:solidFill>
                          <a:schemeClr val="bg1"/>
                        </a:solidFill>
                        <a:latin typeface="Century Gothic"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6"/>
                  </a:ext>
                </a:extLst>
              </a:tr>
            </a:tbl>
          </a:graphicData>
        </a:graphic>
      </p:graphicFrame>
      <p:graphicFrame>
        <p:nvGraphicFramePr>
          <p:cNvPr id="6" name="5 Tabla"/>
          <p:cNvGraphicFramePr>
            <a:graphicFrameLocks noGrp="1"/>
          </p:cNvGraphicFramePr>
          <p:nvPr/>
        </p:nvGraphicFramePr>
        <p:xfrm>
          <a:off x="3531003" y="1763984"/>
          <a:ext cx="3108059" cy="2665935"/>
        </p:xfrm>
        <a:graphic>
          <a:graphicData uri="http://schemas.openxmlformats.org/drawingml/2006/table">
            <a:tbl>
              <a:tblPr firstRow="1" bandRow="1">
                <a:tableStyleId>{5C22544A-7EE6-4342-B048-85BDC9FD1C3A}</a:tableStyleId>
              </a:tblPr>
              <a:tblGrid>
                <a:gridCol w="2172320">
                  <a:extLst>
                    <a:ext uri="{9D8B030D-6E8A-4147-A177-3AD203B41FA5}">
                      <a16:colId xmlns:a16="http://schemas.microsoft.com/office/drawing/2014/main" val="20000"/>
                    </a:ext>
                  </a:extLst>
                </a:gridCol>
                <a:gridCol w="935739">
                  <a:extLst>
                    <a:ext uri="{9D8B030D-6E8A-4147-A177-3AD203B41FA5}">
                      <a16:colId xmlns:a16="http://schemas.microsoft.com/office/drawing/2014/main" val="20001"/>
                    </a:ext>
                  </a:extLst>
                </a:gridCol>
              </a:tblGrid>
              <a:tr h="521591">
                <a:tc gridSpan="2">
                  <a:txBody>
                    <a:bodyPr/>
                    <a:lstStyle/>
                    <a:p>
                      <a:pPr algn="ctr"/>
                      <a:r>
                        <a:rPr lang="es-MX" sz="1000" b="0" dirty="0">
                          <a:solidFill>
                            <a:schemeClr val="bg1"/>
                          </a:solidFill>
                          <a:latin typeface="+mj-lt"/>
                        </a:rPr>
                        <a:t>Incentivo  al F&amp;I por</a:t>
                      </a:r>
                    </a:p>
                    <a:p>
                      <a:pPr algn="ctr"/>
                      <a:r>
                        <a:rPr lang="es-MX" sz="1000" b="0" dirty="0">
                          <a:solidFill>
                            <a:schemeClr val="bg1"/>
                          </a:solidFill>
                          <a:latin typeface="+mj-lt"/>
                        </a:rPr>
                        <a:t>Autofinanciamiento CAH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lang="es-MX"/>
                    </a:p>
                  </a:txBody>
                  <a:tcPr/>
                </a:tc>
                <a:extLst>
                  <a:ext uri="{0D108BD9-81ED-4DB2-BD59-A6C34878D82A}">
                    <a16:rowId xmlns:a16="http://schemas.microsoft.com/office/drawing/2014/main" val="10000"/>
                  </a:ext>
                </a:extLst>
              </a:tr>
              <a:tr h="308344">
                <a:tc gridSpan="2">
                  <a:txBody>
                    <a:bodyPr/>
                    <a:lstStyle/>
                    <a:p>
                      <a:pPr algn="ctr"/>
                      <a:r>
                        <a:rPr lang="es-MX" sz="1000" b="0" dirty="0">
                          <a:solidFill>
                            <a:schemeClr val="bg1"/>
                          </a:solidFill>
                          <a:latin typeface="+mj-lt"/>
                        </a:rPr>
                        <a:t>Incentivo por efectividad</a:t>
                      </a:r>
                      <a:r>
                        <a:rPr lang="es-MX" sz="1000" b="0" baseline="0" dirty="0">
                          <a:solidFill>
                            <a:schemeClr val="bg1"/>
                          </a:solidFill>
                          <a:latin typeface="+mj-lt"/>
                        </a:rPr>
                        <a:t> </a:t>
                      </a:r>
                      <a:endParaRPr lang="es-MX" sz="1000" b="0"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pPr algn="ctr"/>
                      <a:endParaRPr lang="es-MX" sz="1200" b="1" dirty="0">
                        <a:latin typeface="Century Gothic" pitchFamily="34" charset="0"/>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1"/>
                  </a:ext>
                </a:extLst>
              </a:tr>
              <a:tr h="936000">
                <a:tc>
                  <a:txBody>
                    <a:bodyPr/>
                    <a:lstStyle/>
                    <a:p>
                      <a:pPr algn="ctr"/>
                      <a:r>
                        <a:rPr lang="es-MX" sz="1000" b="1" dirty="0">
                          <a:solidFill>
                            <a:schemeClr val="tx1"/>
                          </a:solidFill>
                          <a:latin typeface="+mj-lt"/>
                        </a:rPr>
                        <a:t>Integración</a:t>
                      </a:r>
                      <a:endParaRPr lang="es-MX" sz="1000" b="0" dirty="0">
                        <a:solidFill>
                          <a:schemeClr val="tx1"/>
                        </a:solidFill>
                        <a:latin typeface="+mj-lt"/>
                      </a:endParaRPr>
                    </a:p>
                    <a:p>
                      <a:pPr algn="ctr"/>
                      <a:r>
                        <a:rPr lang="es-MX" sz="1000" b="0" i="1" dirty="0">
                          <a:solidFill>
                            <a:schemeClr val="tx1"/>
                          </a:solidFill>
                          <a:latin typeface="+mj-lt"/>
                        </a:rPr>
                        <a:t>*</a:t>
                      </a:r>
                      <a:r>
                        <a:rPr lang="es-MX" sz="1000" b="0" i="1" baseline="0" dirty="0">
                          <a:solidFill>
                            <a:schemeClr val="tx1"/>
                          </a:solidFill>
                          <a:latin typeface="+mj-lt"/>
                        </a:rPr>
                        <a:t> A la entrega física del contrato al área de integrantes de Conauto</a:t>
                      </a:r>
                      <a:endParaRPr lang="es-MX" sz="1000" b="1" i="1"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MX" sz="1000" b="1" dirty="0">
                          <a:solidFill>
                            <a:schemeClr val="tx1"/>
                          </a:solidFill>
                          <a:latin typeface="+mj-lt"/>
                        </a:rPr>
                        <a:t>$ 200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00000">
                <a:tc>
                  <a:txBody>
                    <a:bodyPr/>
                    <a:lstStyle/>
                    <a:p>
                      <a:pPr algn="ctr"/>
                      <a:r>
                        <a:rPr lang="es-MX" sz="1000" b="1" dirty="0">
                          <a:solidFill>
                            <a:schemeClr val="tx1"/>
                          </a:solidFill>
                          <a:latin typeface="+mj-lt"/>
                        </a:rPr>
                        <a:t>Pago</a:t>
                      </a:r>
                      <a:r>
                        <a:rPr lang="es-MX" sz="1000" b="1" baseline="0" dirty="0">
                          <a:solidFill>
                            <a:schemeClr val="tx1"/>
                          </a:solidFill>
                          <a:latin typeface="+mj-lt"/>
                        </a:rPr>
                        <a:t> de unidad</a:t>
                      </a:r>
                    </a:p>
                    <a:p>
                      <a:pPr algn="ctr"/>
                      <a:r>
                        <a:rPr lang="es-MX" sz="1000" b="0" baseline="0" dirty="0">
                          <a:solidFill>
                            <a:schemeClr val="tx1"/>
                          </a:solidFill>
                          <a:latin typeface="+mj-lt"/>
                        </a:rPr>
                        <a:t>* </a:t>
                      </a:r>
                      <a:r>
                        <a:rPr lang="es-MX" sz="1000" b="0" i="1" baseline="0" dirty="0">
                          <a:solidFill>
                            <a:schemeClr val="tx1"/>
                          </a:solidFill>
                          <a:latin typeface="+mj-lt"/>
                        </a:rPr>
                        <a:t>A la entrega de la documentación de pago de unidad  original a Conauto.</a:t>
                      </a:r>
                      <a:endParaRPr lang="es-MX" sz="1000" b="0" i="1"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MX" sz="1000" b="1" dirty="0">
                          <a:solidFill>
                            <a:schemeClr val="tx1"/>
                          </a:solidFill>
                          <a:latin typeface="+mj-lt"/>
                        </a:rPr>
                        <a:t>$ 200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7" name="6 Tabla"/>
          <p:cNvGraphicFramePr>
            <a:graphicFrameLocks noGrp="1"/>
          </p:cNvGraphicFramePr>
          <p:nvPr/>
        </p:nvGraphicFramePr>
        <p:xfrm>
          <a:off x="3549441" y="5117716"/>
          <a:ext cx="3060000" cy="10800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tblGrid>
              <a:tr h="270000">
                <a:tc gridSpan="2">
                  <a:txBody>
                    <a:bodyPr/>
                    <a:lstStyle/>
                    <a:p>
                      <a:pPr marL="0" algn="ctr" defTabSz="914400" rtl="0" eaLnBrk="1" latinLnBrk="0" hangingPunct="1"/>
                      <a:r>
                        <a:rPr lang="es-MX" sz="1000" b="1" kern="1200" dirty="0">
                          <a:solidFill>
                            <a:schemeClr val="bg1"/>
                          </a:solidFill>
                          <a:latin typeface="+mj-lt"/>
                          <a:ea typeface="+mn-ea"/>
                          <a:cs typeface="+mn-cs"/>
                        </a:rPr>
                        <a:t>Incentivo F&amp;I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hMerge="1">
                  <a:txBody>
                    <a:bodyPr/>
                    <a:lstStyle/>
                    <a:p>
                      <a:endParaRPr lang="es-MX" dirty="0"/>
                    </a:p>
                  </a:txBody>
                  <a:tcPr>
                    <a:solidFill>
                      <a:srgbClr val="FFFF00"/>
                    </a:solidFill>
                  </a:tcPr>
                </a:tc>
                <a:extLst>
                  <a:ext uri="{0D108BD9-81ED-4DB2-BD59-A6C34878D82A}">
                    <a16:rowId xmlns:a16="http://schemas.microsoft.com/office/drawing/2014/main" val="10000"/>
                  </a:ext>
                </a:extLst>
              </a:tr>
              <a:tr h="270000">
                <a:tc>
                  <a:txBody>
                    <a:bodyPr/>
                    <a:lstStyle/>
                    <a:p>
                      <a:pPr marL="0" algn="ctr" defTabSz="914400" rtl="0" eaLnBrk="1" latinLnBrk="0" hangingPunct="1"/>
                      <a:r>
                        <a:rPr lang="es-MX" sz="1000" b="0" kern="1200" dirty="0">
                          <a:solidFill>
                            <a:schemeClr val="tx1"/>
                          </a:solidFill>
                          <a:latin typeface="+mj-lt"/>
                          <a:ea typeface="+mn-ea"/>
                          <a:cs typeface="+mn-cs"/>
                        </a:rPr>
                        <a:t>Entrega Inmediata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s-MX" sz="1000" b="0" kern="1200" dirty="0">
                          <a:solidFill>
                            <a:schemeClr val="tx1"/>
                          </a:solidFill>
                          <a:latin typeface="+mj-lt"/>
                          <a:ea typeface="+mn-ea"/>
                          <a:cs typeface="+mn-cs"/>
                        </a:rPr>
                        <a:t>$500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0000">
                <a:tc>
                  <a:txBody>
                    <a:bodyPr/>
                    <a:lstStyle/>
                    <a:p>
                      <a:pPr marL="0" algn="ctr" defTabSz="914400" rtl="0" eaLnBrk="1" latinLnBrk="0" hangingPunct="1"/>
                      <a:r>
                        <a:rPr lang="es-MX" sz="1000" b="0" kern="1200" dirty="0">
                          <a:solidFill>
                            <a:schemeClr val="tx1"/>
                          </a:solidFill>
                          <a:latin typeface="+mj-lt"/>
                          <a:ea typeface="+mn-ea"/>
                          <a:cs typeface="+mn-cs"/>
                        </a:rPr>
                        <a:t>Autopción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kern="1200" dirty="0">
                          <a:solidFill>
                            <a:schemeClr val="tx1"/>
                          </a:solidFill>
                          <a:latin typeface="+mj-lt"/>
                          <a:ea typeface="+mn-ea"/>
                          <a:cs typeface="+mn-cs"/>
                        </a:rPr>
                        <a:t>$500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70000">
                <a:tc>
                  <a:txBody>
                    <a:bodyPr/>
                    <a:lstStyle/>
                    <a:p>
                      <a:pPr marL="0" algn="ctr" defTabSz="914400" rtl="0" eaLnBrk="1" latinLnBrk="0" hangingPunct="1"/>
                      <a:r>
                        <a:rPr lang="es-MX" sz="1000" b="0" kern="1200" dirty="0">
                          <a:solidFill>
                            <a:schemeClr val="tx1"/>
                          </a:solidFill>
                          <a:latin typeface="+mj-lt"/>
                          <a:ea typeface="+mn-ea"/>
                          <a:cs typeface="+mn-cs"/>
                        </a:rPr>
                        <a:t>Refinanciamientos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kern="1200" dirty="0">
                          <a:solidFill>
                            <a:schemeClr val="tx1"/>
                          </a:solidFill>
                          <a:latin typeface="+mj-lt"/>
                          <a:ea typeface="+mn-ea"/>
                          <a:cs typeface="+mn-cs"/>
                        </a:rPr>
                        <a:t>$500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8" name="7 Tabla"/>
          <p:cNvGraphicFramePr>
            <a:graphicFrameLocks noGrp="1"/>
          </p:cNvGraphicFramePr>
          <p:nvPr/>
        </p:nvGraphicFramePr>
        <p:xfrm>
          <a:off x="248559" y="5117716"/>
          <a:ext cx="3060000" cy="10800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tblGrid>
              <a:tr h="360000">
                <a:tc gridSpan="2">
                  <a:txBody>
                    <a:bodyPr/>
                    <a:lstStyle/>
                    <a:p>
                      <a:pPr marL="0" algn="ctr" defTabSz="914400" rtl="0" eaLnBrk="1" latinLnBrk="0" hangingPunct="1"/>
                      <a:r>
                        <a:rPr lang="es-MX" sz="1000" b="1" kern="1200" dirty="0">
                          <a:solidFill>
                            <a:schemeClr val="bg1"/>
                          </a:solidFill>
                          <a:latin typeface="+mj-lt"/>
                          <a:ea typeface="+mn-ea"/>
                          <a:cs typeface="+mn-cs"/>
                        </a:rPr>
                        <a:t>Incentivo Gerente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hMerge="1">
                  <a:txBody>
                    <a:bodyPr/>
                    <a:lstStyle/>
                    <a:p>
                      <a:endParaRPr lang="es-MX" dirty="0"/>
                    </a:p>
                  </a:txBody>
                  <a:tcPr>
                    <a:solidFill>
                      <a:srgbClr val="FFFF00"/>
                    </a:solidFill>
                  </a:tcPr>
                </a:tc>
                <a:extLst>
                  <a:ext uri="{0D108BD9-81ED-4DB2-BD59-A6C34878D82A}">
                    <a16:rowId xmlns:a16="http://schemas.microsoft.com/office/drawing/2014/main" val="10000"/>
                  </a:ext>
                </a:extLst>
              </a:tr>
              <a:tr h="360000">
                <a:tc>
                  <a:txBody>
                    <a:bodyPr/>
                    <a:lstStyle/>
                    <a:p>
                      <a:pPr marL="0" algn="ctr" defTabSz="914400" rtl="0" eaLnBrk="1" latinLnBrk="0" hangingPunct="1"/>
                      <a:r>
                        <a:rPr lang="es-MX" sz="1000" b="0" kern="1200" dirty="0">
                          <a:solidFill>
                            <a:schemeClr val="tx1"/>
                          </a:solidFill>
                          <a:latin typeface="+mj-lt"/>
                          <a:ea typeface="+mn-ea"/>
                          <a:cs typeface="+mn-cs"/>
                        </a:rPr>
                        <a:t>Entrega Inmediata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s-MX" sz="1000" b="0" kern="1200" dirty="0">
                          <a:solidFill>
                            <a:schemeClr val="tx1"/>
                          </a:solidFill>
                          <a:latin typeface="+mj-lt"/>
                          <a:ea typeface="+mn-ea"/>
                          <a:cs typeface="+mn-cs"/>
                        </a:rPr>
                        <a:t>$400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pPr marL="0" algn="ctr" defTabSz="914400" rtl="0" eaLnBrk="1" latinLnBrk="0" hangingPunct="1"/>
                      <a:r>
                        <a:rPr lang="es-MX" sz="1000" b="0" kern="1200" dirty="0">
                          <a:solidFill>
                            <a:schemeClr val="tx1"/>
                          </a:solidFill>
                          <a:latin typeface="+mj-lt"/>
                          <a:ea typeface="+mn-ea"/>
                          <a:cs typeface="+mn-cs"/>
                        </a:rPr>
                        <a:t>Autopción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s-MX" sz="1000" b="0" kern="1200" dirty="0">
                          <a:solidFill>
                            <a:schemeClr val="tx1"/>
                          </a:solidFill>
                          <a:latin typeface="+mj-lt"/>
                          <a:ea typeface="+mn-ea"/>
                          <a:cs typeface="+mn-cs"/>
                        </a:rPr>
                        <a:t>$400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3 Rectángulo"/>
          <p:cNvSpPr>
            <a:spLocks noChangeArrowheads="1"/>
          </p:cNvSpPr>
          <p:nvPr/>
        </p:nvSpPr>
        <p:spPr bwMode="auto">
          <a:xfrm>
            <a:off x="0" y="6272147"/>
            <a:ext cx="6858000" cy="246221"/>
          </a:xfrm>
          <a:prstGeom prst="rect">
            <a:avLst/>
          </a:prstGeom>
          <a:noFill/>
          <a:ln w="9525">
            <a:noFill/>
            <a:miter lim="800000"/>
            <a:headEnd/>
            <a:tailEnd/>
          </a:ln>
        </p:spPr>
        <p:txBody>
          <a:bodyPr wrap="square">
            <a:spAutoFit/>
          </a:bodyPr>
          <a:lstStyle/>
          <a:p>
            <a:pPr marL="0" lvl="1" algn="ctr" eaLnBrk="0" hangingPunct="0">
              <a:defRPr/>
            </a:pPr>
            <a:r>
              <a:rPr lang="es-MX" sz="1000" dirty="0">
                <a:latin typeface="+mj-lt"/>
                <a:ea typeface="Calibri" pitchFamily="34" charset="0"/>
                <a:cs typeface="Times New Roman" pitchFamily="18" charset="0"/>
              </a:rPr>
              <a:t>Pago de incentivos  diario  y está sujeto a la entrega física de la documentación de pago de unidad.</a:t>
            </a:r>
          </a:p>
        </p:txBody>
      </p:sp>
      <p:sp>
        <p:nvSpPr>
          <p:cNvPr id="10" name="9 Rectángulo"/>
          <p:cNvSpPr/>
          <p:nvPr/>
        </p:nvSpPr>
        <p:spPr>
          <a:xfrm>
            <a:off x="301724" y="1262110"/>
            <a:ext cx="6254552"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lumMod val="50000"/>
                  </a:schemeClr>
                </a:solidFill>
              </a:rPr>
              <a:t>Venta de Contratos</a:t>
            </a:r>
          </a:p>
        </p:txBody>
      </p:sp>
      <p:sp>
        <p:nvSpPr>
          <p:cNvPr id="11" name="10 Rectángulo"/>
          <p:cNvSpPr/>
          <p:nvPr/>
        </p:nvSpPr>
        <p:spPr>
          <a:xfrm>
            <a:off x="301724" y="4608814"/>
            <a:ext cx="6254552"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lumMod val="50000"/>
                  </a:schemeClr>
                </a:solidFill>
              </a:rPr>
              <a:t>Unidades Pagadas y Refinanciamientos</a:t>
            </a:r>
          </a:p>
        </p:txBody>
      </p:sp>
      <p:sp>
        <p:nvSpPr>
          <p:cNvPr id="12" name="11 Rectángulo"/>
          <p:cNvSpPr/>
          <p:nvPr/>
        </p:nvSpPr>
        <p:spPr>
          <a:xfrm>
            <a:off x="542260" y="6800396"/>
            <a:ext cx="5709683" cy="400110"/>
          </a:xfrm>
          <a:prstGeom prst="rect">
            <a:avLst/>
          </a:prstGeom>
          <a:solidFill>
            <a:srgbClr val="0070C0"/>
          </a:solidFill>
        </p:spPr>
        <p:txBody>
          <a:bodyPr wrap="square">
            <a:spAutoFit/>
          </a:bodyPr>
          <a:lstStyle/>
          <a:p>
            <a:pPr algn="ctr"/>
            <a:r>
              <a:rPr lang="es-MX" sz="1000" b="1" dirty="0">
                <a:solidFill>
                  <a:schemeClr val="bg1"/>
                </a:solidFill>
                <a:latin typeface="Calibri" pitchFamily="34" charset="0"/>
              </a:rPr>
              <a:t>NOTA: Todos los programas anteriores quedan cancelados</a:t>
            </a:r>
          </a:p>
          <a:p>
            <a:pPr algn="ctr"/>
            <a:r>
              <a:rPr lang="es-MX" sz="1000" b="1" dirty="0">
                <a:solidFill>
                  <a:schemeClr val="bg1"/>
                </a:solidFill>
                <a:latin typeface="Calibri" pitchFamily="34" charset="0"/>
              </a:rPr>
              <a:t>y son substituidos por este nuevo programa. </a:t>
            </a:r>
          </a:p>
        </p:txBody>
      </p:sp>
      <p:sp>
        <p:nvSpPr>
          <p:cNvPr id="13" name="12 Rectángulo"/>
          <p:cNvSpPr/>
          <p:nvPr/>
        </p:nvSpPr>
        <p:spPr>
          <a:xfrm>
            <a:off x="-60251" y="8338070"/>
            <a:ext cx="6918251" cy="215444"/>
          </a:xfrm>
          <a:prstGeom prst="rect">
            <a:avLst/>
          </a:prstGeom>
        </p:spPr>
        <p:txBody>
          <a:bodyPr wrap="square">
            <a:spAutoFit/>
          </a:bodyPr>
          <a:lstStyle/>
          <a:p>
            <a:pPr algn="ctr"/>
            <a:r>
              <a:rPr lang="es-MX" sz="800" dirty="0">
                <a:solidFill>
                  <a:schemeClr val="bg1">
                    <a:lumMod val="50000"/>
                  </a:schemeClr>
                </a:solidFill>
                <a:latin typeface="Calibri" pitchFamily="34" charset="0"/>
              </a:rPr>
              <a:t>Cualquier duda o cometario sobre la información contenida en esta circular, favor de contactar a su Gerente de Zona </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5713</TotalTime>
  <Words>3824</Words>
  <Application>Microsoft Office PowerPoint</Application>
  <PresentationFormat>Carta (216 x 279 mm)</PresentationFormat>
  <Paragraphs>574</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Arial Black</vt:lpstr>
      <vt:lpstr>Arial Narrow</vt:lpstr>
      <vt:lpstr>Calibri</vt:lpstr>
      <vt:lpstr>Courier New</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mermac</dc:creator>
  <cp:lastModifiedBy>Francisco Lopez Becerra</cp:lastModifiedBy>
  <cp:revision>200</cp:revision>
  <dcterms:created xsi:type="dcterms:W3CDTF">2017-09-06T21:32:15Z</dcterms:created>
  <dcterms:modified xsi:type="dcterms:W3CDTF">2018-05-04T22:13:08Z</dcterms:modified>
</cp:coreProperties>
</file>